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83" r:id="rId5"/>
    <p:sldId id="261" r:id="rId6"/>
    <p:sldId id="265" r:id="rId7"/>
    <p:sldId id="263" r:id="rId8"/>
    <p:sldId id="260" r:id="rId9"/>
    <p:sldId id="284" r:id="rId10"/>
    <p:sldId id="269" r:id="rId11"/>
    <p:sldId id="270" r:id="rId12"/>
    <p:sldId id="275" r:id="rId13"/>
    <p:sldId id="285" r:id="rId14"/>
    <p:sldId id="286" r:id="rId15"/>
    <p:sldId id="259" r:id="rId16"/>
    <p:sldId id="262" r:id="rId17"/>
    <p:sldId id="280" r:id="rId18"/>
  </p:sldIdLst>
  <p:sldSz cx="12192000" cy="6858000"/>
  <p:notesSz cx="7104063" cy="10234613"/>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31" autoAdjust="0"/>
  </p:normalViewPr>
  <p:slideViewPr>
    <p:cSldViewPr snapToGrid="0">
      <p:cViewPr varScale="1">
        <p:scale>
          <a:sx n="105" d="100"/>
          <a:sy n="105" d="100"/>
        </p:scale>
        <p:origin x="7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A52DDEF9-FCBE-4A33-BEBF-0150C954F0EC}" type="datetimeFigureOut">
              <a:rPr lang="zh-CN" altLang="en-US" smtClean="0"/>
              <a:t>2022/5/29</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358EC1C-2F93-4F9B-842B-38B110B1C658}" type="slidenum">
              <a:rPr lang="zh-CN" altLang="en-US" smtClean="0"/>
              <a:t>‹#›</a:t>
            </a:fld>
            <a:endParaRPr lang="zh-CN" altLang="en-US"/>
          </a:p>
        </p:txBody>
      </p:sp>
    </p:spTree>
    <p:extLst>
      <p:ext uri="{BB962C8B-B14F-4D97-AF65-F5344CB8AC3E}">
        <p14:creationId xmlns:p14="http://schemas.microsoft.com/office/powerpoint/2010/main" val="195703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a:t>
            </a:fld>
            <a:endParaRPr lang="zh-CN" altLang="en-US"/>
          </a:p>
        </p:txBody>
      </p:sp>
    </p:spTree>
    <p:extLst>
      <p:ext uri="{BB962C8B-B14F-4D97-AF65-F5344CB8AC3E}">
        <p14:creationId xmlns:p14="http://schemas.microsoft.com/office/powerpoint/2010/main" val="2814031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10</a:t>
            </a:fld>
            <a:endParaRPr lang="zh-CN" altLang="en-US"/>
          </a:p>
        </p:txBody>
      </p:sp>
    </p:spTree>
    <p:extLst>
      <p:ext uri="{BB962C8B-B14F-4D97-AF65-F5344CB8AC3E}">
        <p14:creationId xmlns:p14="http://schemas.microsoft.com/office/powerpoint/2010/main" val="3132905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11</a:t>
            </a:fld>
            <a:endParaRPr lang="zh-CN" altLang="en-US"/>
          </a:p>
        </p:txBody>
      </p:sp>
    </p:spTree>
    <p:extLst>
      <p:ext uri="{BB962C8B-B14F-4D97-AF65-F5344CB8AC3E}">
        <p14:creationId xmlns:p14="http://schemas.microsoft.com/office/powerpoint/2010/main" val="4288017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12</a:t>
            </a:fld>
            <a:endParaRPr lang="zh-CN" altLang="en-US"/>
          </a:p>
        </p:txBody>
      </p:sp>
    </p:spTree>
    <p:extLst>
      <p:ext uri="{BB962C8B-B14F-4D97-AF65-F5344CB8AC3E}">
        <p14:creationId xmlns:p14="http://schemas.microsoft.com/office/powerpoint/2010/main" val="2486825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13</a:t>
            </a:fld>
            <a:endParaRPr lang="zh-CN" altLang="en-US"/>
          </a:p>
        </p:txBody>
      </p:sp>
    </p:spTree>
    <p:extLst>
      <p:ext uri="{BB962C8B-B14F-4D97-AF65-F5344CB8AC3E}">
        <p14:creationId xmlns:p14="http://schemas.microsoft.com/office/powerpoint/2010/main" val="1867045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14</a:t>
            </a:fld>
            <a:endParaRPr lang="zh-CN" altLang="en-US"/>
          </a:p>
        </p:txBody>
      </p:sp>
    </p:spTree>
    <p:extLst>
      <p:ext uri="{BB962C8B-B14F-4D97-AF65-F5344CB8AC3E}">
        <p14:creationId xmlns:p14="http://schemas.microsoft.com/office/powerpoint/2010/main" val="536314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15</a:t>
            </a:fld>
            <a:endParaRPr lang="zh-CN" altLang="en-US"/>
          </a:p>
        </p:txBody>
      </p:sp>
    </p:spTree>
    <p:extLst>
      <p:ext uri="{BB962C8B-B14F-4D97-AF65-F5344CB8AC3E}">
        <p14:creationId xmlns:p14="http://schemas.microsoft.com/office/powerpoint/2010/main" val="2903876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16</a:t>
            </a:fld>
            <a:endParaRPr lang="zh-CN" altLang="en-US"/>
          </a:p>
        </p:txBody>
      </p:sp>
    </p:spTree>
    <p:extLst>
      <p:ext uri="{BB962C8B-B14F-4D97-AF65-F5344CB8AC3E}">
        <p14:creationId xmlns:p14="http://schemas.microsoft.com/office/powerpoint/2010/main" val="695093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17</a:t>
            </a:fld>
            <a:endParaRPr lang="zh-CN" altLang="en-US"/>
          </a:p>
        </p:txBody>
      </p:sp>
    </p:spTree>
    <p:extLst>
      <p:ext uri="{BB962C8B-B14F-4D97-AF65-F5344CB8AC3E}">
        <p14:creationId xmlns:p14="http://schemas.microsoft.com/office/powerpoint/2010/main" val="1970906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2</a:t>
            </a:fld>
            <a:endParaRPr lang="zh-CN" altLang="en-US"/>
          </a:p>
        </p:txBody>
      </p:sp>
    </p:spTree>
    <p:extLst>
      <p:ext uri="{BB962C8B-B14F-4D97-AF65-F5344CB8AC3E}">
        <p14:creationId xmlns:p14="http://schemas.microsoft.com/office/powerpoint/2010/main" val="249863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3</a:t>
            </a:fld>
            <a:endParaRPr lang="zh-CN" altLang="en-US"/>
          </a:p>
        </p:txBody>
      </p:sp>
    </p:spTree>
    <p:extLst>
      <p:ext uri="{BB962C8B-B14F-4D97-AF65-F5344CB8AC3E}">
        <p14:creationId xmlns:p14="http://schemas.microsoft.com/office/powerpoint/2010/main" val="151844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4</a:t>
            </a:fld>
            <a:endParaRPr lang="zh-CN" altLang="en-US"/>
          </a:p>
        </p:txBody>
      </p:sp>
    </p:spTree>
    <p:extLst>
      <p:ext uri="{BB962C8B-B14F-4D97-AF65-F5344CB8AC3E}">
        <p14:creationId xmlns:p14="http://schemas.microsoft.com/office/powerpoint/2010/main" val="4156530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5</a:t>
            </a:fld>
            <a:endParaRPr lang="zh-CN" altLang="en-US"/>
          </a:p>
        </p:txBody>
      </p:sp>
    </p:spTree>
    <p:extLst>
      <p:ext uri="{BB962C8B-B14F-4D97-AF65-F5344CB8AC3E}">
        <p14:creationId xmlns:p14="http://schemas.microsoft.com/office/powerpoint/2010/main" val="115797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6</a:t>
            </a:fld>
            <a:endParaRPr lang="zh-CN" altLang="en-US"/>
          </a:p>
        </p:txBody>
      </p:sp>
    </p:spTree>
    <p:extLst>
      <p:ext uri="{BB962C8B-B14F-4D97-AF65-F5344CB8AC3E}">
        <p14:creationId xmlns:p14="http://schemas.microsoft.com/office/powerpoint/2010/main" val="428101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7</a:t>
            </a:fld>
            <a:endParaRPr lang="zh-CN" altLang="en-US"/>
          </a:p>
        </p:txBody>
      </p:sp>
    </p:spTree>
    <p:extLst>
      <p:ext uri="{BB962C8B-B14F-4D97-AF65-F5344CB8AC3E}">
        <p14:creationId xmlns:p14="http://schemas.microsoft.com/office/powerpoint/2010/main" val="178544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8</a:t>
            </a:fld>
            <a:endParaRPr lang="zh-CN" altLang="en-US"/>
          </a:p>
        </p:txBody>
      </p:sp>
    </p:spTree>
    <p:extLst>
      <p:ext uri="{BB962C8B-B14F-4D97-AF65-F5344CB8AC3E}">
        <p14:creationId xmlns:p14="http://schemas.microsoft.com/office/powerpoint/2010/main" val="383369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9</a:t>
            </a:fld>
            <a:endParaRPr lang="zh-CN" altLang="en-US"/>
          </a:p>
        </p:txBody>
      </p:sp>
    </p:spTree>
    <p:extLst>
      <p:ext uri="{BB962C8B-B14F-4D97-AF65-F5344CB8AC3E}">
        <p14:creationId xmlns:p14="http://schemas.microsoft.com/office/powerpoint/2010/main" val="338365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jpeg"/><Relationship Id="rId5" Type="http://schemas.microsoft.com/office/2007/relationships/hdphoto" Target="../media/hdphoto2.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47221" y="2014656"/>
            <a:ext cx="8297557" cy="1661993"/>
          </a:xfrm>
          <a:prstGeom prst="rect">
            <a:avLst/>
          </a:prstGeom>
          <a:noFill/>
        </p:spPr>
        <p:txBody>
          <a:bodyPr wrap="square" rtlCol="0">
            <a:spAutoFit/>
          </a:bodyPr>
          <a:lstStyle/>
          <a:p>
            <a:pPr algn="ctr"/>
            <a:r>
              <a:rPr lang="zh-CN" altLang="en-US" sz="4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机电一体化课程设计</a:t>
            </a:r>
            <a:endParaRPr lang="en-US" altLang="zh-CN" sz="4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zh-CN" altLang="en-US" sz="5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惯性筛</a:t>
            </a:r>
          </a:p>
        </p:txBody>
      </p:sp>
      <p:sp>
        <p:nvSpPr>
          <p:cNvPr id="6" name="文本框 5"/>
          <p:cNvSpPr txBox="1"/>
          <p:nvPr/>
        </p:nvSpPr>
        <p:spPr>
          <a:xfrm>
            <a:off x="2090055" y="3676649"/>
            <a:ext cx="8011890" cy="321945"/>
          </a:xfrm>
          <a:prstGeom prst="rect">
            <a:avLst/>
          </a:prstGeom>
          <a:noFill/>
          <a:ln w="3175">
            <a:solidFill>
              <a:schemeClr val="bg1"/>
            </a:solid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r>
              <a:rPr lang="en-US" altLang="zh-CN" sz="1500" dirty="0">
                <a:solidFill>
                  <a:schemeClr val="bg1"/>
                </a:solidFill>
                <a:latin typeface="微软雅黑" panose="020B0503020204020204" charset="-122"/>
                <a:ea typeface="微软雅黑" panose="020B0503020204020204" charset="-122"/>
              </a:rPr>
              <a:t>Course design of Mechatronics—Inertia screen</a:t>
            </a:r>
          </a:p>
        </p:txBody>
      </p:sp>
      <p:sp>
        <p:nvSpPr>
          <p:cNvPr id="7" name="文本框 6"/>
          <p:cNvSpPr txBox="1"/>
          <p:nvPr/>
        </p:nvSpPr>
        <p:spPr>
          <a:xfrm>
            <a:off x="5289455" y="4234398"/>
            <a:ext cx="1613093" cy="408623"/>
          </a:xfrm>
          <a:prstGeom prst="roundRect">
            <a:avLst/>
          </a:prstGeom>
          <a:solidFill>
            <a:schemeClr val="bg1"/>
          </a:solidFill>
        </p:spPr>
        <p:txBody>
          <a:bodyPr wrap="none" rtlCol="0">
            <a:spAutoFit/>
          </a:bodyPr>
          <a:lstStyle/>
          <a:p>
            <a:pPr algn="ctr"/>
            <a:r>
              <a:rPr lang="zh-CN" altLang="en-US" dirty="0">
                <a:solidFill>
                  <a:srgbClr val="4555B1"/>
                </a:solidFill>
                <a:latin typeface="微软雅黑" panose="020B0503020204020204" charset="-122"/>
                <a:ea typeface="微软雅黑" panose="020B0503020204020204" charset="-122"/>
              </a:rPr>
              <a:t>汇报人：</a:t>
            </a:r>
            <a:r>
              <a:rPr lang="en-US" altLang="zh-CN" dirty="0">
                <a:solidFill>
                  <a:srgbClr val="4555B1"/>
                </a:solidFill>
                <a:latin typeface="微软雅黑" panose="020B0503020204020204" charset="-122"/>
                <a:ea typeface="微软雅黑" panose="020B0503020204020204" charset="-122"/>
              </a:rPr>
              <a:t>ZHC</a:t>
            </a:r>
            <a:endParaRPr lang="zh-CN" altLang="en-US" dirty="0">
              <a:solidFill>
                <a:srgbClr val="4555B1"/>
              </a:solidFill>
              <a:latin typeface="微软雅黑" panose="020B0503020204020204" charset="-122"/>
              <a:ea typeface="微软雅黑" panose="020B0503020204020204" charset="-122"/>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730665" y="1028953"/>
            <a:ext cx="8730671" cy="4800093"/>
          </a:xfrm>
          <a:prstGeom prst="rect">
            <a:avLst/>
          </a:prstGeom>
          <a:noFill/>
          <a:ln>
            <a:noFill/>
          </a:ln>
        </p:spPr>
      </p:pic>
      <p:sp>
        <p:nvSpPr>
          <p:cNvPr id="13" name="文本框 12"/>
          <p:cNvSpPr txBox="1"/>
          <p:nvPr/>
        </p:nvSpPr>
        <p:spPr>
          <a:xfrm>
            <a:off x="4339770" y="1920447"/>
            <a:ext cx="3512458" cy="1861185"/>
          </a:xfrm>
          <a:prstGeom prst="rect">
            <a:avLst/>
          </a:prstGeom>
          <a:noFill/>
        </p:spPr>
        <p:txBody>
          <a:bodyPr wrap="square" rtlCol="0">
            <a:spAutoFit/>
          </a:bodyPr>
          <a:lstStyle/>
          <a:p>
            <a:pPr algn="ctr"/>
            <a:r>
              <a:rPr lang="zh-CN" altLang="en-US" sz="11500" dirty="0">
                <a:solidFill>
                  <a:schemeClr val="bg1"/>
                </a:solidFill>
                <a:effectLst>
                  <a:outerShdw blurRad="38100" dist="38100" dir="2700000" algn="tl">
                    <a:srgbClr val="000000">
                      <a:alpha val="43137"/>
                    </a:srgbClr>
                  </a:outerShdw>
                </a:effectLst>
              </a:rPr>
              <a:t>叁</a:t>
            </a:r>
          </a:p>
        </p:txBody>
      </p:sp>
      <p:sp>
        <p:nvSpPr>
          <p:cNvPr id="14" name="文本框 13"/>
          <p:cNvSpPr txBox="1"/>
          <p:nvPr/>
        </p:nvSpPr>
        <p:spPr>
          <a:xfrm>
            <a:off x="3693381" y="4092931"/>
            <a:ext cx="4805236" cy="338554"/>
          </a:xfrm>
          <a:prstGeom prst="rect">
            <a:avLst/>
          </a:prstGeom>
          <a:noFill/>
        </p:spPr>
        <p:txBody>
          <a:bodyPr wrap="square" rtlCol="0">
            <a:spAutoFit/>
          </a:bodyPr>
          <a:lstStyle/>
          <a:p>
            <a:pPr algn="ctr"/>
            <a:r>
              <a:rPr lang="en-US" altLang="zh-CN" sz="1600" b="1" dirty="0">
                <a:solidFill>
                  <a:schemeClr val="bg1"/>
                </a:solidFill>
                <a:latin typeface="华文仿宋" panose="02010600040101010101" pitchFamily="2" charset="-122"/>
                <a:ea typeface="华文仿宋" panose="02010600040101010101" pitchFamily="2" charset="-122"/>
              </a:rPr>
              <a:t>Program Design</a:t>
            </a:r>
            <a:endParaRPr lang="zh-CN" altLang="en-US" sz="1600" b="1" dirty="0">
              <a:solidFill>
                <a:schemeClr val="bg1"/>
              </a:solidFill>
              <a:latin typeface="华文仿宋" panose="02010600040101010101" pitchFamily="2" charset="-122"/>
              <a:ea typeface="华文仿宋" panose="02010600040101010101" pitchFamily="2" charset="-122"/>
            </a:endParaRPr>
          </a:p>
        </p:txBody>
      </p:sp>
      <p:sp>
        <p:nvSpPr>
          <p:cNvPr id="15" name="文本框 14"/>
          <p:cNvSpPr txBox="1"/>
          <p:nvPr/>
        </p:nvSpPr>
        <p:spPr>
          <a:xfrm>
            <a:off x="4093152" y="3511874"/>
            <a:ext cx="4005695" cy="581057"/>
          </a:xfrm>
          <a:prstGeom prst="rect">
            <a:avLst/>
          </a:prstGeom>
          <a:noFill/>
        </p:spPr>
        <p:txBody>
          <a:bodyPr wrap="square" rtlCol="0">
            <a:spAutoFit/>
          </a:bodyPr>
          <a:lstStyle/>
          <a:p>
            <a:pPr lvl="0" algn="ctr">
              <a:lnSpc>
                <a:spcPct val="150000"/>
              </a:lnSpc>
              <a:spcBef>
                <a:spcPts val="1000"/>
              </a:spcBef>
              <a:defRPr/>
            </a:pPr>
            <a:r>
              <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程序设计</a:t>
            </a:r>
            <a:endParaRPr lang="en-US" altLang="zh-CN"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Tree>
  </p:cSld>
  <p:clrMapOvr>
    <a:masterClrMapping/>
  </p:clrMapOvr>
  <p:transition advTm="1170">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1"/>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 name="文本框 1"/>
          <p:cNvSpPr txBox="1"/>
          <p:nvPr/>
        </p:nvSpPr>
        <p:spPr>
          <a:xfrm>
            <a:off x="260623"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程序框架</a:t>
            </a:r>
            <a:endParaRPr lang="en-US" altLang="zh-CN" sz="2800" b="1" dirty="0">
              <a:solidFill>
                <a:schemeClr val="tx1">
                  <a:lumMod val="75000"/>
                  <a:lumOff val="25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pic>
        <p:nvPicPr>
          <p:cNvPr id="5" name="图片 4">
            <a:extLst>
              <a:ext uri="{FF2B5EF4-FFF2-40B4-BE49-F238E27FC236}">
                <a16:creationId xmlns:a16="http://schemas.microsoft.com/office/drawing/2014/main" id="{CE97D298-B93A-6D13-DD5D-869699635326}"/>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60050" y="453254"/>
            <a:ext cx="6320004" cy="3351131"/>
          </a:xfrm>
          <a:prstGeom prst="rect">
            <a:avLst/>
          </a:prstGeom>
        </p:spPr>
      </p:pic>
      <p:pic>
        <p:nvPicPr>
          <p:cNvPr id="7" name="图片 6">
            <a:extLst>
              <a:ext uri="{FF2B5EF4-FFF2-40B4-BE49-F238E27FC236}">
                <a16:creationId xmlns:a16="http://schemas.microsoft.com/office/drawing/2014/main" id="{F38A69D9-D1EB-1AA7-8EBB-0858C669BC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671" y="3568896"/>
            <a:ext cx="5123514" cy="2721867"/>
          </a:xfrm>
          <a:prstGeom prst="rect">
            <a:avLst/>
          </a:prstGeom>
        </p:spPr>
      </p:pic>
      <p:sp>
        <p:nvSpPr>
          <p:cNvPr id="48" name="Freeform 45">
            <a:extLst>
              <a:ext uri="{FF2B5EF4-FFF2-40B4-BE49-F238E27FC236}">
                <a16:creationId xmlns:a16="http://schemas.microsoft.com/office/drawing/2014/main" id="{DD4AA6F9-AD6C-E67C-CB59-71D235DC7093}"/>
              </a:ext>
            </a:extLst>
          </p:cNvPr>
          <p:cNvSpPr>
            <a:spLocks noEditPoints="1"/>
          </p:cNvSpPr>
          <p:nvPr/>
        </p:nvSpPr>
        <p:spPr bwMode="auto">
          <a:xfrm flipH="1">
            <a:off x="6610505" y="3993740"/>
            <a:ext cx="352623" cy="352623"/>
          </a:xfrm>
          <a:prstGeom prst="ellipse">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49" name="矩形 48">
            <a:extLst>
              <a:ext uri="{FF2B5EF4-FFF2-40B4-BE49-F238E27FC236}">
                <a16:creationId xmlns:a16="http://schemas.microsoft.com/office/drawing/2014/main" id="{FE2874C0-787E-0D1D-C1BC-9408D87FD1C3}"/>
              </a:ext>
            </a:extLst>
          </p:cNvPr>
          <p:cNvSpPr/>
          <p:nvPr/>
        </p:nvSpPr>
        <p:spPr>
          <a:xfrm>
            <a:off x="7128239" y="3993740"/>
            <a:ext cx="4549255" cy="753668"/>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程序设计方面主要牵扯了联网功能的实现，以便于远程控制，及电机的控制功能，为防止后期在添加功能，还要向外引出接口。</a:t>
            </a:r>
          </a:p>
        </p:txBody>
      </p:sp>
      <p:sp>
        <p:nvSpPr>
          <p:cNvPr id="50" name="Freeform 45">
            <a:extLst>
              <a:ext uri="{FF2B5EF4-FFF2-40B4-BE49-F238E27FC236}">
                <a16:creationId xmlns:a16="http://schemas.microsoft.com/office/drawing/2014/main" id="{7249CB6D-9C2A-E13C-E11D-3FD5E3A74F37}"/>
              </a:ext>
            </a:extLst>
          </p:cNvPr>
          <p:cNvSpPr>
            <a:spLocks noEditPoints="1"/>
          </p:cNvSpPr>
          <p:nvPr/>
        </p:nvSpPr>
        <p:spPr bwMode="auto">
          <a:xfrm flipH="1">
            <a:off x="6610505" y="4834785"/>
            <a:ext cx="352623" cy="352623"/>
          </a:xfrm>
          <a:prstGeom prst="ellipse">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51" name="矩形 50">
            <a:extLst>
              <a:ext uri="{FF2B5EF4-FFF2-40B4-BE49-F238E27FC236}">
                <a16:creationId xmlns:a16="http://schemas.microsoft.com/office/drawing/2014/main" id="{4391D196-6E4E-37AD-9EF4-03DCFF0369CA}"/>
              </a:ext>
            </a:extLst>
          </p:cNvPr>
          <p:cNvSpPr/>
          <p:nvPr/>
        </p:nvSpPr>
        <p:spPr>
          <a:xfrm>
            <a:off x="7128239" y="4834785"/>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开发板为</a:t>
            </a:r>
            <a:r>
              <a:rPr lang="en-US" altLang="zh-CN"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D1 Mini</a:t>
            </a: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板，程序采用</a:t>
            </a:r>
            <a:r>
              <a:rPr lang="en-US" altLang="zh-CN"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Arduino</a:t>
            </a: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进行编写，与手机进行通讯，采取点灯</a:t>
            </a:r>
            <a:r>
              <a:rPr lang="en-US" altLang="zh-CN"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Blinker</a:t>
            </a: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的方式进行编写。</a:t>
            </a:r>
            <a:endParaRPr lang="en-US" altLang="zh-CN"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endParaRPr>
          </a:p>
        </p:txBody>
      </p:sp>
      <p:sp>
        <p:nvSpPr>
          <p:cNvPr id="52" name="Freeform 45">
            <a:extLst>
              <a:ext uri="{FF2B5EF4-FFF2-40B4-BE49-F238E27FC236}">
                <a16:creationId xmlns:a16="http://schemas.microsoft.com/office/drawing/2014/main" id="{5FC1CA68-F0E5-B290-7CF7-79252FADE4DB}"/>
              </a:ext>
            </a:extLst>
          </p:cNvPr>
          <p:cNvSpPr>
            <a:spLocks noEditPoints="1"/>
          </p:cNvSpPr>
          <p:nvPr/>
        </p:nvSpPr>
        <p:spPr bwMode="auto">
          <a:xfrm flipH="1">
            <a:off x="6610505" y="5447229"/>
            <a:ext cx="352623" cy="352623"/>
          </a:xfrm>
          <a:prstGeom prst="ellipse">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53" name="矩形 52">
            <a:extLst>
              <a:ext uri="{FF2B5EF4-FFF2-40B4-BE49-F238E27FC236}">
                <a16:creationId xmlns:a16="http://schemas.microsoft.com/office/drawing/2014/main" id="{06CFF1AA-8E01-C4B7-5149-751D1CEB8B01}"/>
              </a:ext>
            </a:extLst>
          </p:cNvPr>
          <p:cNvSpPr/>
          <p:nvPr/>
        </p:nvSpPr>
        <p:spPr>
          <a:xfrm>
            <a:off x="7128238" y="5447229"/>
            <a:ext cx="4549255" cy="1012200"/>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电机控制功能，主要要求能调节转速和正反转控制，正反转较好实现，因为芯片为单路直流电机驱动芯片，速度调节采用</a:t>
            </a:r>
            <a:r>
              <a:rPr lang="en-US" altLang="zh-CN"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PWM</a:t>
            </a: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的方式对芯片进行输入，达到控制转速的功能。</a:t>
            </a:r>
          </a:p>
        </p:txBody>
      </p:sp>
      <p:pic>
        <p:nvPicPr>
          <p:cNvPr id="9" name="图片 8">
            <a:extLst>
              <a:ext uri="{FF2B5EF4-FFF2-40B4-BE49-F238E27FC236}">
                <a16:creationId xmlns:a16="http://schemas.microsoft.com/office/drawing/2014/main" id="{0D823C09-6FD2-0A18-2227-0619395D1C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7374" y="227940"/>
            <a:ext cx="3662140" cy="3351131"/>
          </a:xfrm>
          <a:prstGeom prst="rect">
            <a:avLst/>
          </a:prstGeom>
        </p:spPr>
      </p:pic>
    </p:spTree>
  </p:cSld>
  <p:clrMapOvr>
    <a:masterClrMapping/>
  </p:clrMapOvr>
  <p:transition advTm="1591">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730665" y="1028953"/>
            <a:ext cx="8730671" cy="4800093"/>
          </a:xfrm>
          <a:prstGeom prst="rect">
            <a:avLst/>
          </a:prstGeom>
          <a:noFill/>
          <a:ln>
            <a:noFill/>
          </a:ln>
        </p:spPr>
      </p:pic>
      <p:sp>
        <p:nvSpPr>
          <p:cNvPr id="13" name="文本框 12"/>
          <p:cNvSpPr txBox="1"/>
          <p:nvPr/>
        </p:nvSpPr>
        <p:spPr>
          <a:xfrm>
            <a:off x="4339770" y="1920447"/>
            <a:ext cx="3512458" cy="1861185"/>
          </a:xfrm>
          <a:prstGeom prst="rect">
            <a:avLst/>
          </a:prstGeom>
          <a:noFill/>
        </p:spPr>
        <p:txBody>
          <a:bodyPr wrap="square" rtlCol="0">
            <a:spAutoFit/>
          </a:bodyPr>
          <a:lstStyle/>
          <a:p>
            <a:pPr algn="ctr"/>
            <a:r>
              <a:rPr lang="zh-CN" altLang="en-US" sz="11500" dirty="0">
                <a:solidFill>
                  <a:schemeClr val="bg1"/>
                </a:solidFill>
                <a:effectLst>
                  <a:outerShdw blurRad="38100" dist="38100" dir="2700000" algn="tl">
                    <a:srgbClr val="000000">
                      <a:alpha val="43137"/>
                    </a:srgbClr>
                  </a:outerShdw>
                </a:effectLst>
              </a:rPr>
              <a:t>肆</a:t>
            </a:r>
          </a:p>
        </p:txBody>
      </p:sp>
      <p:sp>
        <p:nvSpPr>
          <p:cNvPr id="14" name="文本框 13"/>
          <p:cNvSpPr txBox="1"/>
          <p:nvPr/>
        </p:nvSpPr>
        <p:spPr>
          <a:xfrm>
            <a:off x="3693381" y="4092931"/>
            <a:ext cx="4805236" cy="338554"/>
          </a:xfrm>
          <a:prstGeom prst="rect">
            <a:avLst/>
          </a:prstGeom>
          <a:noFill/>
        </p:spPr>
        <p:txBody>
          <a:bodyPr wrap="square" rtlCol="0">
            <a:spAutoFit/>
          </a:bodyPr>
          <a:lstStyle/>
          <a:p>
            <a:pPr algn="ctr"/>
            <a:r>
              <a:rPr lang="en-US" altLang="zh-CN" sz="1600" b="1" dirty="0">
                <a:solidFill>
                  <a:schemeClr val="bg1"/>
                </a:solidFill>
                <a:latin typeface="华文仿宋" panose="02010600040101010101" pitchFamily="2" charset="-122"/>
                <a:ea typeface="华文仿宋" panose="02010600040101010101" pitchFamily="2" charset="-122"/>
              </a:rPr>
              <a:t>Machine Design</a:t>
            </a:r>
            <a:endParaRPr lang="zh-CN" altLang="en-US" sz="1600" b="1" dirty="0">
              <a:solidFill>
                <a:schemeClr val="bg1"/>
              </a:solidFill>
              <a:latin typeface="华文仿宋" panose="02010600040101010101" pitchFamily="2" charset="-122"/>
              <a:ea typeface="华文仿宋" panose="02010600040101010101" pitchFamily="2" charset="-122"/>
            </a:endParaRPr>
          </a:p>
        </p:txBody>
      </p:sp>
      <p:sp>
        <p:nvSpPr>
          <p:cNvPr id="15" name="文本框 14"/>
          <p:cNvSpPr txBox="1"/>
          <p:nvPr/>
        </p:nvSpPr>
        <p:spPr>
          <a:xfrm>
            <a:off x="4093152" y="3511874"/>
            <a:ext cx="4005695" cy="581057"/>
          </a:xfrm>
          <a:prstGeom prst="rect">
            <a:avLst/>
          </a:prstGeom>
          <a:noFill/>
        </p:spPr>
        <p:txBody>
          <a:bodyPr wrap="square" rtlCol="0">
            <a:spAutoFit/>
          </a:bodyPr>
          <a:lstStyle/>
          <a:p>
            <a:pPr lvl="0" algn="ctr">
              <a:lnSpc>
                <a:spcPct val="150000"/>
              </a:lnSpc>
              <a:spcBef>
                <a:spcPts val="1000"/>
              </a:spcBef>
              <a:defRPr/>
            </a:pPr>
            <a:r>
              <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机构设计</a:t>
            </a:r>
            <a:endParaRPr lang="en-US" altLang="zh-CN"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Tree>
  </p:cSld>
  <p:clrMapOvr>
    <a:masterClrMapping/>
  </p:clrMapOvr>
  <p:transition advTm="1731">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偏心轮机构</a:t>
            </a:r>
            <a:endParaRPr lang="en-US" altLang="zh-CN" sz="2800" b="1"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pic>
        <p:nvPicPr>
          <p:cNvPr id="21" name="图片 20">
            <a:extLst>
              <a:ext uri="{FF2B5EF4-FFF2-40B4-BE49-F238E27FC236}">
                <a16:creationId xmlns:a16="http://schemas.microsoft.com/office/drawing/2014/main" id="{DC9DE4A8-9C07-3855-3183-A4EC46233E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283" y="1351279"/>
            <a:ext cx="5325726" cy="2991517"/>
          </a:xfrm>
          <a:prstGeom prst="rect">
            <a:avLst/>
          </a:prstGeom>
        </p:spPr>
      </p:pic>
      <p:pic>
        <p:nvPicPr>
          <p:cNvPr id="23" name="图片 22">
            <a:extLst>
              <a:ext uri="{FF2B5EF4-FFF2-40B4-BE49-F238E27FC236}">
                <a16:creationId xmlns:a16="http://schemas.microsoft.com/office/drawing/2014/main" id="{0ED1683E-0622-5F4A-68D7-D65B33BD25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2991" y="1351278"/>
            <a:ext cx="5325726" cy="2991517"/>
          </a:xfrm>
          <a:prstGeom prst="rect">
            <a:avLst/>
          </a:prstGeom>
        </p:spPr>
      </p:pic>
      <p:sp>
        <p:nvSpPr>
          <p:cNvPr id="24" name="矩形 23">
            <a:extLst>
              <a:ext uri="{FF2B5EF4-FFF2-40B4-BE49-F238E27FC236}">
                <a16:creationId xmlns:a16="http://schemas.microsoft.com/office/drawing/2014/main" id="{18B3DB2F-686B-FA8D-A9AA-4F7473B80963}"/>
              </a:ext>
            </a:extLst>
          </p:cNvPr>
          <p:cNvSpPr/>
          <p:nvPr/>
        </p:nvSpPr>
        <p:spPr>
          <a:xfrm>
            <a:off x="453283" y="4894835"/>
            <a:ext cx="11285434" cy="969048"/>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       偏心轮机构的主要设计在于中间绿色零件的定制化，偏心距设置为</a:t>
            </a:r>
            <a:r>
              <a:rPr lang="en-US" altLang="zh-CN"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2.5mm</a:t>
            </a:r>
            <a:r>
              <a:rPr lang="zh-CN" altLang="en-US"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，筛网的运动范围则为</a:t>
            </a:r>
            <a:r>
              <a:rPr lang="en-US" altLang="zh-CN"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5mm</a:t>
            </a:r>
            <a:r>
              <a:rPr lang="zh-CN" altLang="en-US"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，对于演示来说足够了，电机面有配合的插孔，可以由电机直接带动取消了键，使得体积变得很小，套在其上方的是一个轴承和连杆，再往后是一个小轴承，保证了偏心轮运动时的横向稳定性。</a:t>
            </a:r>
          </a:p>
        </p:txBody>
      </p:sp>
    </p:spTree>
    <p:extLst>
      <p:ext uri="{BB962C8B-B14F-4D97-AF65-F5344CB8AC3E}">
        <p14:creationId xmlns:p14="http://schemas.microsoft.com/office/powerpoint/2010/main" val="2730275585"/>
      </p:ext>
    </p:extLst>
  </p:cSld>
  <p:clrMapOvr>
    <a:masterClrMapping/>
  </p:clrMapOvr>
  <p:transition advTm="1638">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筛网设计</a:t>
            </a:r>
            <a:endParaRPr lang="en-US" altLang="zh-CN" sz="2800" b="1"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9" name="Freeform 45">
            <a:extLst>
              <a:ext uri="{FF2B5EF4-FFF2-40B4-BE49-F238E27FC236}">
                <a16:creationId xmlns:a16="http://schemas.microsoft.com/office/drawing/2014/main" id="{AB5B50D9-15FD-FF52-0E82-124B34A57F9C}"/>
              </a:ext>
            </a:extLst>
          </p:cNvPr>
          <p:cNvSpPr>
            <a:spLocks noEditPoints="1"/>
          </p:cNvSpPr>
          <p:nvPr/>
        </p:nvSpPr>
        <p:spPr bwMode="auto">
          <a:xfrm flipH="1">
            <a:off x="6075287" y="2312722"/>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10" name="矩形 9">
            <a:extLst>
              <a:ext uri="{FF2B5EF4-FFF2-40B4-BE49-F238E27FC236}">
                <a16:creationId xmlns:a16="http://schemas.microsoft.com/office/drawing/2014/main" id="{B63FDEFB-9A32-9AA3-D188-FB7465C97FB9}"/>
              </a:ext>
            </a:extLst>
          </p:cNvPr>
          <p:cNvSpPr/>
          <p:nvPr/>
        </p:nvSpPr>
        <p:spPr>
          <a:xfrm>
            <a:off x="6593021" y="2312722"/>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为了方便更换筛网，采用了上下分离的设计，便于轴的安装，也方便筛网进行更换。</a:t>
            </a:r>
          </a:p>
        </p:txBody>
      </p:sp>
      <p:sp>
        <p:nvSpPr>
          <p:cNvPr id="11" name="Freeform 45">
            <a:extLst>
              <a:ext uri="{FF2B5EF4-FFF2-40B4-BE49-F238E27FC236}">
                <a16:creationId xmlns:a16="http://schemas.microsoft.com/office/drawing/2014/main" id="{03CE4072-3592-D52D-EF34-80B59724F726}"/>
              </a:ext>
            </a:extLst>
          </p:cNvPr>
          <p:cNvSpPr>
            <a:spLocks noEditPoints="1"/>
          </p:cNvSpPr>
          <p:nvPr/>
        </p:nvSpPr>
        <p:spPr bwMode="auto">
          <a:xfrm flipH="1">
            <a:off x="6075287" y="3336647"/>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12" name="矩形 11">
            <a:extLst>
              <a:ext uri="{FF2B5EF4-FFF2-40B4-BE49-F238E27FC236}">
                <a16:creationId xmlns:a16="http://schemas.microsoft.com/office/drawing/2014/main" id="{5D7FC4CE-95A8-8566-A9EC-1C4BC32B8F85}"/>
              </a:ext>
            </a:extLst>
          </p:cNvPr>
          <p:cNvSpPr/>
          <p:nvPr/>
        </p:nvSpPr>
        <p:spPr>
          <a:xfrm>
            <a:off x="6593021" y="3336647"/>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筛网的下方在电机的远端是大物料出口，而两侧留窗是为了增加收集装置，方便筛后小物料的传输。</a:t>
            </a:r>
          </a:p>
        </p:txBody>
      </p:sp>
      <p:sp>
        <p:nvSpPr>
          <p:cNvPr id="13" name="Freeform 45">
            <a:extLst>
              <a:ext uri="{FF2B5EF4-FFF2-40B4-BE49-F238E27FC236}">
                <a16:creationId xmlns:a16="http://schemas.microsoft.com/office/drawing/2014/main" id="{9A862EB6-3A62-BBAF-D40C-3ADADAA4E466}"/>
              </a:ext>
            </a:extLst>
          </p:cNvPr>
          <p:cNvSpPr>
            <a:spLocks noEditPoints="1"/>
          </p:cNvSpPr>
          <p:nvPr/>
        </p:nvSpPr>
        <p:spPr bwMode="auto">
          <a:xfrm flipH="1">
            <a:off x="6075287" y="4360571"/>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14" name="矩形 13">
            <a:extLst>
              <a:ext uri="{FF2B5EF4-FFF2-40B4-BE49-F238E27FC236}">
                <a16:creationId xmlns:a16="http://schemas.microsoft.com/office/drawing/2014/main" id="{57F9E576-3D59-EBFB-89B0-26A9C3B9C1DB}"/>
              </a:ext>
            </a:extLst>
          </p:cNvPr>
          <p:cNvSpPr/>
          <p:nvPr/>
        </p:nvSpPr>
        <p:spPr>
          <a:xfrm>
            <a:off x="6593020" y="4360571"/>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平面往复筛通常采用吊挂的方式，但体积受限，故采用了滑轨的固定方式，使筛网能够进行平动。</a:t>
            </a:r>
          </a:p>
        </p:txBody>
      </p:sp>
      <p:pic>
        <p:nvPicPr>
          <p:cNvPr id="4" name="图片 3">
            <a:extLst>
              <a:ext uri="{FF2B5EF4-FFF2-40B4-BE49-F238E27FC236}">
                <a16:creationId xmlns:a16="http://schemas.microsoft.com/office/drawing/2014/main" id="{366543FF-CE52-6BCB-E895-B30B1932DD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626" y="962317"/>
            <a:ext cx="4549256" cy="2550641"/>
          </a:xfrm>
          <a:prstGeom prst="rect">
            <a:avLst/>
          </a:prstGeom>
        </p:spPr>
      </p:pic>
      <p:pic>
        <p:nvPicPr>
          <p:cNvPr id="7" name="图片 6">
            <a:extLst>
              <a:ext uri="{FF2B5EF4-FFF2-40B4-BE49-F238E27FC236}">
                <a16:creationId xmlns:a16="http://schemas.microsoft.com/office/drawing/2014/main" id="{6BF2A4DD-76F1-B4A3-62B0-CDD7E9FF6C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371" y="3513085"/>
            <a:ext cx="4549255" cy="2487874"/>
          </a:xfrm>
          <a:prstGeom prst="rect">
            <a:avLst/>
          </a:prstGeom>
        </p:spPr>
      </p:pic>
    </p:spTree>
    <p:extLst>
      <p:ext uri="{BB962C8B-B14F-4D97-AF65-F5344CB8AC3E}">
        <p14:creationId xmlns:p14="http://schemas.microsoft.com/office/powerpoint/2010/main" val="1709525931"/>
      </p:ext>
    </p:extLst>
  </p:cSld>
  <p:clrMapOvr>
    <a:masterClrMapping/>
  </p:clrMapOvr>
  <p:transition advTm="1638">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总装配仿真展示</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pic>
        <p:nvPicPr>
          <p:cNvPr id="73" name="图片 72">
            <a:extLst>
              <a:ext uri="{FF2B5EF4-FFF2-40B4-BE49-F238E27FC236}">
                <a16:creationId xmlns:a16="http://schemas.microsoft.com/office/drawing/2014/main" id="{665AE8AC-257B-7251-4A5D-B3D55B7BA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020" y="1075258"/>
            <a:ext cx="9585960" cy="5392103"/>
          </a:xfrm>
          <a:prstGeom prst="rect">
            <a:avLst/>
          </a:prstGeom>
        </p:spPr>
      </p:pic>
    </p:spTree>
  </p:cSld>
  <p:clrMapOvr>
    <a:masterClrMapping/>
  </p:clrMapOvr>
  <p:transition advTm="1779">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4301598"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惯性筛设计中出现的问题</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30" name="文本框 29">
            <a:extLst>
              <a:ext uri="{FF2B5EF4-FFF2-40B4-BE49-F238E27FC236}">
                <a16:creationId xmlns:a16="http://schemas.microsoft.com/office/drawing/2014/main" id="{B6C19F33-9B6E-7A70-93BD-49A26C03E7D7}"/>
              </a:ext>
            </a:extLst>
          </p:cNvPr>
          <p:cNvSpPr txBox="1"/>
          <p:nvPr/>
        </p:nvSpPr>
        <p:spPr>
          <a:xfrm>
            <a:off x="261258" y="854103"/>
            <a:ext cx="11739884" cy="5637890"/>
          </a:xfrm>
          <a:prstGeom prst="rect">
            <a:avLst/>
          </a:prstGeom>
          <a:noFill/>
        </p:spPr>
        <p:txBody>
          <a:bodyPr wrap="square" rtlCol="0">
            <a:spAutoFit/>
          </a:bodyPr>
          <a:lstStyle/>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惯性筛的筛动速度问题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，本着节省成本的想法，选用了</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3.3v~9v </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出轴</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8mm</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的</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N20</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直流电机，但是在使用后一个很明显的问题就是速度，因为自己制作的电路板（</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V1</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版本，在更新</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V2</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版本的时候忘记备份了。。所以成本上去了，但是</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V2</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版本可以做循迹小车，可以遥控的那种）的缘故，电压最高只能给到</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5V</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，所以转速基本上是</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1</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圈</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秒，室友看后直称“老奶奶筛”。</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惯性筛的稳定性及配合问题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，所有零件在安装完成后会与仿真图有很大出入，所以在安装的时候尽量保持零件之间的位置关系例如垂直及距离等，尤其是轴和轴配合的同心度也就是零件精度，会直接影响到后面运行时的稳定程度，</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电机上方最好也压一下或者胶枪封一下，不然电机会上下跳动。</a:t>
            </a:r>
            <a:endParaRPr lang="en-US" altLang="zh-CN"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偏心轮的偏心距问题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，为了制作尺寸小巧，偏心轮的偏心距很小，导致了惯性筛在筛动过程中的动作幅度很小，如果对筛动幅度有要求的化，可以自行加大零件尺寸进行修改。</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急回特性问题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，本设计中采用的偏心轮可以等价为曲柄滑块机构，而</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当偏心轮转动轴与筛网的水平移动轴不共线时，将会出现急回特性</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，在本设计中没有考虑该问题，但因为偏心距较小所以急回不明显，但还是希望可以改进并消除该急回特性，保证惯性筛的筛动稳定。</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惯性筛的效率问题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，制作的实物毕竟只是模型，在</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实际筛料的过程中筛网应有一定的倾角（</a:t>
            </a:r>
            <a:r>
              <a:rPr lang="en-US" altLang="zh-CN"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15°</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至</a:t>
            </a:r>
            <a:r>
              <a:rPr lang="en-US" altLang="zh-CN"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25°</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会使得筛料在筛网上更好的运动，从而让惯性筛的效率提高。</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零件的打印问题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，其余的都还好，机架长得太弯吧了，打印的时候加了不少支撑（支撑比模型还坚挺我是真的跪了</a:t>
            </a:r>
            <a:r>
              <a:rPr lang="en-US" altLang="zh-CN" sz="1600" dirty="0" err="1">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orz</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，直接喜提战损版皮肤，胶枪粘），筛网下方区域是为了</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预留空间给收集装置</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一代电路板的问题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，开关的封装用错了导致后来的飞线，在最后我的实物展示图中可以看到，最大的问题是电路板的</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D7</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引脚，不知为何，在单独测试过程中输出正常，安装在电路板上时，无论输出高低电平，输出电压都为</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1.5V</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造成了很大的问题，我的解决方案是：因为这种结构的惯性筛并不需要正反转控制，所以</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直接将</a:t>
            </a:r>
            <a:r>
              <a:rPr lang="en-US" altLang="zh-CN"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D7</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飞线接地</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，就解决了这个问题。</a:t>
            </a:r>
          </a:p>
        </p:txBody>
      </p:sp>
    </p:spTree>
  </p:cSld>
  <p:clrMapOvr>
    <a:masterClrMapping/>
  </p:clrMapOvr>
  <p:transition advTm="1638">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184930" y="2109039"/>
            <a:ext cx="9686886" cy="1630045"/>
          </a:xfrm>
          <a:prstGeom prst="rect">
            <a:avLst/>
          </a:prstGeom>
          <a:no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Impact" panose="020B0806030902050204" pitchFamily="34" charset="0"/>
                <a:ea typeface="华康俪金黑W8(P)" panose="020B0800000000000000" pitchFamily="34" charset="-122"/>
              </a:rPr>
              <a:t>THANK YOU</a:t>
            </a:r>
            <a:endParaRPr lang="zh-CN" altLang="en-US" sz="10000" b="1" dirty="0">
              <a:solidFill>
                <a:schemeClr val="bg1"/>
              </a:solidFill>
              <a:effectLst>
                <a:outerShdw blurRad="38100" dist="38100" dir="2700000" algn="tl">
                  <a:srgbClr val="000000">
                    <a:alpha val="43137"/>
                  </a:srgbClr>
                </a:outerShdw>
              </a:effectLst>
              <a:latin typeface="Impact" panose="020B0806030902050204" pitchFamily="34" charset="0"/>
              <a:ea typeface="华康俪金黑W8(P)" panose="020B0800000000000000" pitchFamily="34" charset="-122"/>
            </a:endParaRPr>
          </a:p>
        </p:txBody>
      </p:sp>
      <p:sp>
        <p:nvSpPr>
          <p:cNvPr id="9" name="文本框 8"/>
          <p:cNvSpPr txBox="1"/>
          <p:nvPr/>
        </p:nvSpPr>
        <p:spPr>
          <a:xfrm>
            <a:off x="92031" y="3451614"/>
            <a:ext cx="11872684" cy="1014730"/>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康俪金黑W8(P)" panose="020B0800000000000000" pitchFamily="34" charset="-122"/>
                <a:ea typeface="华康俪金黑W8(P)" panose="020B0800000000000000" pitchFamily="34" charset="-122"/>
              </a:rPr>
              <a:t>谢谢您的聆听</a:t>
            </a:r>
          </a:p>
        </p:txBody>
      </p:sp>
    </p:spTree>
  </p:cSld>
  <p:clrMapOvr>
    <a:masterClrMapping/>
  </p:clrMapOvr>
  <p:transition advTm="2855">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97644" y="1028953"/>
            <a:ext cx="8730671" cy="4800093"/>
          </a:xfrm>
          <a:prstGeom prst="rect">
            <a:avLst/>
          </a:prstGeom>
          <a:noFill/>
          <a:ln>
            <a:noFill/>
          </a:ln>
        </p:spPr>
      </p:pic>
      <p:sp>
        <p:nvSpPr>
          <p:cNvPr id="9" name="文本框 8"/>
          <p:cNvSpPr txBox="1"/>
          <p:nvPr/>
        </p:nvSpPr>
        <p:spPr>
          <a:xfrm>
            <a:off x="4070726" y="1950986"/>
            <a:ext cx="4005695" cy="1260475"/>
          </a:xfrm>
          <a:prstGeom prst="rect">
            <a:avLst/>
          </a:prstGeom>
          <a:noFill/>
        </p:spPr>
        <p:txBody>
          <a:bodyPr wrap="square" rtlCol="0">
            <a:spAutoFit/>
          </a:bodyPr>
          <a:lstStyle/>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目录</a:t>
            </a:r>
          </a:p>
          <a:p>
            <a:pPr algn="ctr"/>
            <a:r>
              <a:rPr lang="en-US" altLang="zh-CN" sz="2800" dirty="0">
                <a:solidFill>
                  <a:schemeClr val="bg1"/>
                </a:solidFill>
                <a:latin typeface="微软雅黑" panose="020B0503020204020204" charset="-122"/>
                <a:ea typeface="微软雅黑" panose="020B0503020204020204" charset="-122"/>
              </a:rPr>
              <a:t>Contents</a:t>
            </a:r>
            <a:endParaRPr lang="zh-CN" altLang="en-US" sz="2800"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3865118" y="3202940"/>
            <a:ext cx="3431540" cy="1197251"/>
          </a:xfrm>
          <a:prstGeom prst="rect">
            <a:avLst/>
          </a:prstGeom>
        </p:spPr>
        <p:txBody>
          <a:bodyPr wrap="square">
            <a:spAutoFit/>
          </a:bodyPr>
          <a:lstStyle/>
          <a:p>
            <a:pPr lvl="0">
              <a:lnSpc>
                <a:spcPct val="170000"/>
              </a:lnSpc>
              <a:spcBef>
                <a:spcPts val="1000"/>
              </a:spcBef>
              <a:defRPr/>
            </a:pP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01.</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题目分析</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a:p>
            <a:pPr lvl="0">
              <a:lnSpc>
                <a:spcPct val="170000"/>
              </a:lnSpc>
              <a:spcBef>
                <a:spcPts val="1000"/>
              </a:spcBef>
              <a:defRPr/>
            </a:pP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02.</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电路设计</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
        <p:nvSpPr>
          <p:cNvPr id="11" name="矩形 10"/>
          <p:cNvSpPr/>
          <p:nvPr/>
        </p:nvSpPr>
        <p:spPr>
          <a:xfrm>
            <a:off x="6767068" y="3200400"/>
            <a:ext cx="3230245" cy="1197251"/>
          </a:xfrm>
          <a:prstGeom prst="rect">
            <a:avLst/>
          </a:prstGeom>
        </p:spPr>
        <p:txBody>
          <a:bodyPr wrap="square">
            <a:spAutoFit/>
          </a:bodyPr>
          <a:lstStyle/>
          <a:p>
            <a:pPr>
              <a:lnSpc>
                <a:spcPct val="170000"/>
              </a:lnSpc>
              <a:spcBef>
                <a:spcPts val="1000"/>
              </a:spcBef>
              <a:defRPr/>
            </a:pP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03.</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程序设计</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a:p>
            <a:pPr>
              <a:lnSpc>
                <a:spcPct val="170000"/>
              </a:lnSpc>
              <a:spcBef>
                <a:spcPts val="1000"/>
              </a:spcBef>
              <a:defRPr/>
            </a:pP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04.</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机构设计</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Tree>
  </p:cSld>
  <p:clrMapOvr>
    <a:masterClrMapping/>
  </p:clrMapOvr>
  <p:transition advTm="2293">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730665" y="1028953"/>
            <a:ext cx="8730671" cy="4800093"/>
          </a:xfrm>
          <a:prstGeom prst="rect">
            <a:avLst/>
          </a:prstGeom>
          <a:noFill/>
          <a:ln>
            <a:noFill/>
          </a:ln>
        </p:spPr>
      </p:pic>
      <p:sp>
        <p:nvSpPr>
          <p:cNvPr id="13" name="文本框 12"/>
          <p:cNvSpPr txBox="1"/>
          <p:nvPr/>
        </p:nvSpPr>
        <p:spPr>
          <a:xfrm>
            <a:off x="4339770" y="1920447"/>
            <a:ext cx="3512458" cy="1862048"/>
          </a:xfrm>
          <a:prstGeom prst="rect">
            <a:avLst/>
          </a:prstGeom>
          <a:noFill/>
        </p:spPr>
        <p:txBody>
          <a:bodyPr wrap="square" rtlCol="0">
            <a:spAutoFit/>
          </a:bodyPr>
          <a:lstStyle/>
          <a:p>
            <a:pPr algn="ctr"/>
            <a:r>
              <a:rPr lang="zh-CN" altLang="en-US" sz="11500" dirty="0">
                <a:solidFill>
                  <a:schemeClr val="bg1"/>
                </a:solidFill>
                <a:effectLst>
                  <a:outerShdw blurRad="38100" dist="38100" dir="2700000" algn="tl">
                    <a:srgbClr val="000000">
                      <a:alpha val="43137"/>
                    </a:srgbClr>
                  </a:outerShdw>
                </a:effectLst>
              </a:rPr>
              <a:t>壹</a:t>
            </a:r>
          </a:p>
        </p:txBody>
      </p:sp>
      <p:sp>
        <p:nvSpPr>
          <p:cNvPr id="14" name="文本框 13"/>
          <p:cNvSpPr txBox="1"/>
          <p:nvPr/>
        </p:nvSpPr>
        <p:spPr>
          <a:xfrm>
            <a:off x="3693381" y="4092931"/>
            <a:ext cx="4805236" cy="338554"/>
          </a:xfrm>
          <a:prstGeom prst="rect">
            <a:avLst/>
          </a:prstGeom>
          <a:noFill/>
        </p:spPr>
        <p:txBody>
          <a:bodyPr wrap="square" rtlCol="0">
            <a:spAutoFit/>
          </a:bodyPr>
          <a:lstStyle/>
          <a:p>
            <a:pPr algn="ctr"/>
            <a:r>
              <a:rPr lang="en-US" altLang="zh-CN" sz="1600" b="1" dirty="0">
                <a:solidFill>
                  <a:schemeClr val="bg1"/>
                </a:solidFill>
                <a:latin typeface="华文仿宋" panose="02010600040101010101" pitchFamily="2" charset="-122"/>
                <a:ea typeface="华文仿宋" panose="02010600040101010101" pitchFamily="2" charset="-122"/>
              </a:rPr>
              <a:t>Topic analysis</a:t>
            </a:r>
            <a:endParaRPr lang="zh-CN" altLang="en-US" sz="1600" b="1" dirty="0">
              <a:solidFill>
                <a:schemeClr val="bg1"/>
              </a:solidFill>
              <a:latin typeface="华文仿宋" panose="02010600040101010101" pitchFamily="2" charset="-122"/>
              <a:ea typeface="华文仿宋" panose="02010600040101010101" pitchFamily="2" charset="-122"/>
            </a:endParaRPr>
          </a:p>
        </p:txBody>
      </p:sp>
      <p:sp>
        <p:nvSpPr>
          <p:cNvPr id="15" name="文本框 14"/>
          <p:cNvSpPr txBox="1"/>
          <p:nvPr/>
        </p:nvSpPr>
        <p:spPr>
          <a:xfrm>
            <a:off x="4093152" y="3511874"/>
            <a:ext cx="4005695" cy="581057"/>
          </a:xfrm>
          <a:prstGeom prst="rect">
            <a:avLst/>
          </a:prstGeom>
          <a:noFill/>
        </p:spPr>
        <p:txBody>
          <a:bodyPr wrap="square" rtlCol="0">
            <a:spAutoFit/>
          </a:bodyPr>
          <a:lstStyle/>
          <a:p>
            <a:pPr lvl="0" algn="ctr">
              <a:lnSpc>
                <a:spcPct val="150000"/>
              </a:lnSpc>
              <a:spcBef>
                <a:spcPts val="1000"/>
              </a:spcBef>
              <a:defRPr/>
            </a:pPr>
            <a:r>
              <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题目分析</a:t>
            </a:r>
            <a:endParaRPr lang="en-US" altLang="zh-CN"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Tree>
  </p:cSld>
  <p:clrMapOvr>
    <a:masterClrMapping/>
  </p:clrMapOvr>
  <p:transition advTm="1731">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工作原理</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10" name="TextBox 13"/>
          <p:cNvSpPr txBox="1"/>
          <p:nvPr/>
        </p:nvSpPr>
        <p:spPr>
          <a:xfrm>
            <a:off x="573619" y="973660"/>
            <a:ext cx="11044761" cy="136357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惯性筛是利用物体在没有受到外界作用力下保持静止状态或匀速直线运动状态的性质，来分离不同大小的物体。</a:t>
            </a:r>
            <a:endPar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defRPr/>
            </a:pPr>
            <a:r>
              <a:rPr lang="en-US" altLang="zh-CN"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惯性筛的传动轴在电动机的带动下高速旋转，轴上的圆盘及配重物在旋转过程中产生较大的惯性力，筛子在惯性力的作用下高速来回运动，将中、小物料进行筛分。</a:t>
            </a:r>
          </a:p>
        </p:txBody>
      </p:sp>
      <p:pic>
        <p:nvPicPr>
          <p:cNvPr id="21" name="Picture 2">
            <a:extLst>
              <a:ext uri="{FF2B5EF4-FFF2-40B4-BE49-F238E27FC236}">
                <a16:creationId xmlns:a16="http://schemas.microsoft.com/office/drawing/2014/main" id="{0CDA91F1-9775-832B-4BE4-731E69B267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8953" y="2688194"/>
            <a:ext cx="2711447" cy="2033586"/>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1AAB4E75-A5BD-5E1E-5450-8AACF76C42F7}"/>
              </a:ext>
            </a:extLst>
          </p:cNvPr>
          <p:cNvPicPr>
            <a:picLocks noChangeAspect="1"/>
          </p:cNvPicPr>
          <p:nvPr/>
        </p:nvPicPr>
        <p:blipFill>
          <a:blip r:embed="rId5"/>
          <a:stretch>
            <a:fillRect/>
          </a:stretch>
        </p:blipFill>
        <p:spPr>
          <a:xfrm>
            <a:off x="1758953" y="4948794"/>
            <a:ext cx="2711447" cy="1433890"/>
          </a:xfrm>
          <a:prstGeom prst="rect">
            <a:avLst/>
          </a:prstGeom>
        </p:spPr>
      </p:pic>
      <p:pic>
        <p:nvPicPr>
          <p:cNvPr id="23" name="图片 22">
            <a:extLst>
              <a:ext uri="{FF2B5EF4-FFF2-40B4-BE49-F238E27FC236}">
                <a16:creationId xmlns:a16="http://schemas.microsoft.com/office/drawing/2014/main" id="{F8DF6B45-C8DC-E928-BF49-3F3FE75A895B}"/>
              </a:ext>
            </a:extLst>
          </p:cNvPr>
          <p:cNvPicPr>
            <a:picLocks noChangeAspect="1"/>
          </p:cNvPicPr>
          <p:nvPr/>
        </p:nvPicPr>
        <p:blipFill>
          <a:blip r:embed="rId6"/>
          <a:srcRect/>
          <a:stretch>
            <a:fillRect/>
          </a:stretch>
        </p:blipFill>
        <p:spPr bwMode="auto">
          <a:xfrm>
            <a:off x="5923491" y="2838550"/>
            <a:ext cx="4857750" cy="3409950"/>
          </a:xfrm>
          <a:prstGeom prst="rect">
            <a:avLst/>
          </a:prstGeom>
          <a:noFill/>
          <a:ln w="9525">
            <a:noFill/>
            <a:miter lim="800000"/>
            <a:headEnd/>
            <a:tailEnd/>
          </a:ln>
        </p:spPr>
      </p:pic>
    </p:spTree>
    <p:extLst>
      <p:ext uri="{BB962C8B-B14F-4D97-AF65-F5344CB8AC3E}">
        <p14:creationId xmlns:p14="http://schemas.microsoft.com/office/powerpoint/2010/main" val="385653824"/>
      </p:ext>
    </p:extLst>
  </p:cSld>
  <p:clrMapOvr>
    <a:masterClrMapping/>
  </p:clrMapOvr>
  <p:transition advTm="1638">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传动方案对比</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4" name="任意多边形 3"/>
          <p:cNvSpPr/>
          <p:nvPr/>
        </p:nvSpPr>
        <p:spPr>
          <a:xfrm>
            <a:off x="5677030" y="4377931"/>
            <a:ext cx="1628824" cy="1564584"/>
          </a:xfrm>
          <a:custGeom>
            <a:avLst/>
            <a:gdLst>
              <a:gd name="connsiteX0" fmla="*/ 846532 w 1628824"/>
              <a:gd name="connsiteY0" fmla="*/ 101260 h 1564584"/>
              <a:gd name="connsiteX1" fmla="*/ 165500 w 1628824"/>
              <a:gd name="connsiteY1" fmla="*/ 782292 h 1564584"/>
              <a:gd name="connsiteX2" fmla="*/ 846532 w 1628824"/>
              <a:gd name="connsiteY2" fmla="*/ 1463324 h 1564584"/>
              <a:gd name="connsiteX3" fmla="*/ 1527564 w 1628824"/>
              <a:gd name="connsiteY3" fmla="*/ 782292 h 1564584"/>
              <a:gd name="connsiteX4" fmla="*/ 846532 w 1628824"/>
              <a:gd name="connsiteY4" fmla="*/ 101260 h 1564584"/>
              <a:gd name="connsiteX5" fmla="*/ 846532 w 1628824"/>
              <a:gd name="connsiteY5" fmla="*/ 0 h 1564584"/>
              <a:gd name="connsiteX6" fmla="*/ 1628824 w 1628824"/>
              <a:gd name="connsiteY6" fmla="*/ 782292 h 1564584"/>
              <a:gd name="connsiteX7" fmla="*/ 846532 w 1628824"/>
              <a:gd name="connsiteY7" fmla="*/ 1564584 h 1564584"/>
              <a:gd name="connsiteX8" fmla="*/ 64240 w 1628824"/>
              <a:gd name="connsiteY8" fmla="*/ 782292 h 1564584"/>
              <a:gd name="connsiteX9" fmla="*/ 125717 w 1628824"/>
              <a:gd name="connsiteY9" fmla="*/ 477789 h 1564584"/>
              <a:gd name="connsiteX10" fmla="*/ 127755 w 1628824"/>
              <a:gd name="connsiteY10" fmla="*/ 474034 h 1564584"/>
              <a:gd name="connsiteX11" fmla="*/ 0 w 1628824"/>
              <a:gd name="connsiteY11" fmla="*/ 198731 h 1564584"/>
              <a:gd name="connsiteX12" fmla="*/ 300909 w 1628824"/>
              <a:gd name="connsiteY12" fmla="*/ 222906 h 1564584"/>
              <a:gd name="connsiteX13" fmla="*/ 409145 w 1628824"/>
              <a:gd name="connsiteY13" fmla="*/ 133603 h 1564584"/>
              <a:gd name="connsiteX14" fmla="*/ 846532 w 1628824"/>
              <a:gd name="connsiteY14" fmla="*/ 0 h 156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8824" h="1564584">
                <a:moveTo>
                  <a:pt x="846532" y="101260"/>
                </a:moveTo>
                <a:cubicBezTo>
                  <a:pt x="470408" y="101260"/>
                  <a:pt x="165500" y="406168"/>
                  <a:pt x="165500" y="782292"/>
                </a:cubicBezTo>
                <a:cubicBezTo>
                  <a:pt x="165500" y="1158416"/>
                  <a:pt x="470408" y="1463324"/>
                  <a:pt x="846532" y="1463324"/>
                </a:cubicBezTo>
                <a:cubicBezTo>
                  <a:pt x="1222656" y="1463324"/>
                  <a:pt x="1527564" y="1158416"/>
                  <a:pt x="1527564" y="782292"/>
                </a:cubicBezTo>
                <a:cubicBezTo>
                  <a:pt x="1527564" y="406168"/>
                  <a:pt x="1222656" y="101260"/>
                  <a:pt x="846532" y="101260"/>
                </a:cubicBezTo>
                <a:close/>
                <a:moveTo>
                  <a:pt x="846532" y="0"/>
                </a:moveTo>
                <a:cubicBezTo>
                  <a:pt x="1278580" y="0"/>
                  <a:pt x="1628824" y="350244"/>
                  <a:pt x="1628824" y="782292"/>
                </a:cubicBezTo>
                <a:cubicBezTo>
                  <a:pt x="1628824" y="1214340"/>
                  <a:pt x="1278580" y="1564584"/>
                  <a:pt x="846532" y="1564584"/>
                </a:cubicBezTo>
                <a:cubicBezTo>
                  <a:pt x="414484" y="1564584"/>
                  <a:pt x="64240" y="1214340"/>
                  <a:pt x="64240" y="782292"/>
                </a:cubicBezTo>
                <a:cubicBezTo>
                  <a:pt x="64240" y="674280"/>
                  <a:pt x="86130" y="571381"/>
                  <a:pt x="125717" y="477789"/>
                </a:cubicBezTo>
                <a:lnTo>
                  <a:pt x="127755" y="474034"/>
                </a:lnTo>
                <a:lnTo>
                  <a:pt x="0" y="198731"/>
                </a:lnTo>
                <a:lnTo>
                  <a:pt x="300909" y="222906"/>
                </a:lnTo>
                <a:lnTo>
                  <a:pt x="409145" y="133603"/>
                </a:lnTo>
                <a:cubicBezTo>
                  <a:pt x="534000" y="49253"/>
                  <a:pt x="684514" y="0"/>
                  <a:pt x="846532" y="0"/>
                </a:cubicBezTo>
                <a:close/>
              </a:path>
            </a:pathLst>
          </a:custGeom>
          <a:blipFill rotWithShape="1">
            <a:blip r:embed="rId4"/>
            <a:stretch>
              <a:fillRect/>
            </a:stretch>
          </a:blipFill>
          <a:ln w="139700" cap="flat" cmpd="sng" algn="ctr">
            <a:noFill/>
            <a:prstDash val="solid"/>
          </a:ln>
          <a:effectLst/>
        </p:spPr>
        <p:txBody>
          <a:bodyPr wrap="square" lIns="216000" tIns="180000" rIns="180000" bIns="0" rtlCol="0" anchor="ctr">
            <a:noAutofit/>
          </a:bodyPr>
          <a:lstStyle/>
          <a:p>
            <a:pPr algn="ctr">
              <a:lnSpc>
                <a:spcPts val="1200"/>
              </a:lnSpc>
              <a:defRPr/>
            </a:pPr>
            <a:r>
              <a:rPr lang="en-US" altLang="zh-CN" sz="3300" b="1"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01</a:t>
            </a:r>
          </a:p>
          <a:p>
            <a:pPr algn="ctr">
              <a:lnSpc>
                <a:spcPct val="130000"/>
              </a:lnSpc>
              <a:defRPr/>
            </a:pPr>
            <a: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曲柄摇杆</a:t>
            </a:r>
          </a:p>
        </p:txBody>
      </p:sp>
      <p:sp>
        <p:nvSpPr>
          <p:cNvPr id="5" name="任意多边形 4"/>
          <p:cNvSpPr/>
          <p:nvPr/>
        </p:nvSpPr>
        <p:spPr>
          <a:xfrm>
            <a:off x="4240595" y="3273621"/>
            <a:ext cx="1712374" cy="1524116"/>
          </a:xfrm>
          <a:custGeom>
            <a:avLst/>
            <a:gdLst>
              <a:gd name="connsiteX0" fmla="*/ 762058 w 1712374"/>
              <a:gd name="connsiteY0" fmla="*/ 118591 h 1524116"/>
              <a:gd name="connsiteX1" fmla="*/ 118591 w 1712374"/>
              <a:gd name="connsiteY1" fmla="*/ 762058 h 1524116"/>
              <a:gd name="connsiteX2" fmla="*/ 762058 w 1712374"/>
              <a:gd name="connsiteY2" fmla="*/ 1405525 h 1524116"/>
              <a:gd name="connsiteX3" fmla="*/ 1405525 w 1712374"/>
              <a:gd name="connsiteY3" fmla="*/ 762058 h 1524116"/>
              <a:gd name="connsiteX4" fmla="*/ 762058 w 1712374"/>
              <a:gd name="connsiteY4" fmla="*/ 118591 h 1524116"/>
              <a:gd name="connsiteX5" fmla="*/ 762058 w 1712374"/>
              <a:gd name="connsiteY5" fmla="*/ 0 h 1524116"/>
              <a:gd name="connsiteX6" fmla="*/ 1393969 w 1712374"/>
              <a:gd name="connsiteY6" fmla="*/ 335984 h 1524116"/>
              <a:gd name="connsiteX7" fmla="*/ 1422382 w 1712374"/>
              <a:gd name="connsiteY7" fmla="*/ 388332 h 1524116"/>
              <a:gd name="connsiteX8" fmla="*/ 1712374 w 1712374"/>
              <a:gd name="connsiteY8" fmla="*/ 448357 h 1524116"/>
              <a:gd name="connsiteX9" fmla="*/ 1515211 w 1712374"/>
              <a:gd name="connsiteY9" fmla="*/ 673721 h 1524116"/>
              <a:gd name="connsiteX10" fmla="*/ 1524116 w 1712374"/>
              <a:gd name="connsiteY10" fmla="*/ 762058 h 1524116"/>
              <a:gd name="connsiteX11" fmla="*/ 762058 w 1712374"/>
              <a:gd name="connsiteY11" fmla="*/ 1524116 h 1524116"/>
              <a:gd name="connsiteX12" fmla="*/ 0 w 1712374"/>
              <a:gd name="connsiteY12" fmla="*/ 762058 h 1524116"/>
              <a:gd name="connsiteX13" fmla="*/ 762058 w 1712374"/>
              <a:gd name="connsiteY13" fmla="*/ 0 h 152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374" h="1524116">
                <a:moveTo>
                  <a:pt x="762058" y="118591"/>
                </a:moveTo>
                <a:cubicBezTo>
                  <a:pt x="406681" y="118591"/>
                  <a:pt x="118591" y="406681"/>
                  <a:pt x="118591" y="762058"/>
                </a:cubicBezTo>
                <a:cubicBezTo>
                  <a:pt x="118591" y="1117435"/>
                  <a:pt x="406681" y="1405525"/>
                  <a:pt x="762058" y="1405525"/>
                </a:cubicBezTo>
                <a:cubicBezTo>
                  <a:pt x="1117435" y="1405525"/>
                  <a:pt x="1405525" y="1117435"/>
                  <a:pt x="1405525" y="762058"/>
                </a:cubicBezTo>
                <a:cubicBezTo>
                  <a:pt x="1405525" y="406681"/>
                  <a:pt x="1117435" y="118591"/>
                  <a:pt x="762058" y="118591"/>
                </a:cubicBezTo>
                <a:close/>
                <a:moveTo>
                  <a:pt x="762058" y="0"/>
                </a:moveTo>
                <a:cubicBezTo>
                  <a:pt x="1025104" y="0"/>
                  <a:pt x="1257021" y="133276"/>
                  <a:pt x="1393969" y="335984"/>
                </a:cubicBezTo>
                <a:lnTo>
                  <a:pt x="1422382" y="388332"/>
                </a:lnTo>
                <a:lnTo>
                  <a:pt x="1712374" y="448357"/>
                </a:lnTo>
                <a:lnTo>
                  <a:pt x="1515211" y="673721"/>
                </a:lnTo>
                <a:lnTo>
                  <a:pt x="1524116" y="762058"/>
                </a:lnTo>
                <a:cubicBezTo>
                  <a:pt x="1524116" y="1182931"/>
                  <a:pt x="1182931" y="1524116"/>
                  <a:pt x="762058" y="1524116"/>
                </a:cubicBezTo>
                <a:cubicBezTo>
                  <a:pt x="341185" y="1524116"/>
                  <a:pt x="0" y="1182931"/>
                  <a:pt x="0" y="762058"/>
                </a:cubicBezTo>
                <a:cubicBezTo>
                  <a:pt x="0" y="341185"/>
                  <a:pt x="341185" y="0"/>
                  <a:pt x="762058" y="0"/>
                </a:cubicBezTo>
                <a:close/>
              </a:path>
            </a:pathLst>
          </a:custGeom>
          <a:blipFill rotWithShape="1">
            <a:blip r:embed="rId4"/>
            <a:stretch>
              <a:fillRect/>
            </a:stretch>
          </a:blipFill>
          <a:ln w="139700" cap="flat" cmpd="sng" algn="ctr">
            <a:noFill/>
            <a:prstDash val="solid"/>
          </a:ln>
          <a:effectLst/>
        </p:spPr>
        <p:txBody>
          <a:bodyPr wrap="square" lIns="108000" tIns="216000" rIns="288000" bIns="0" rtlCol="0" anchor="ctr">
            <a:noAutofit/>
          </a:bodyPr>
          <a:lstStyle/>
          <a:p>
            <a:pPr algn="ctr">
              <a:lnSpc>
                <a:spcPts val="1200"/>
              </a:lnSpc>
              <a:defRPr/>
            </a:pPr>
            <a:r>
              <a:rPr lang="en-US" altLang="zh-CN" sz="3300" b="1"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02</a:t>
            </a:r>
          </a:p>
          <a:p>
            <a:pPr algn="ctr">
              <a:lnSpc>
                <a:spcPct val="130000"/>
              </a:lnSpc>
              <a:defRPr/>
            </a:pPr>
            <a: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凸轮机构</a:t>
            </a:r>
          </a:p>
        </p:txBody>
      </p:sp>
      <p:sp>
        <p:nvSpPr>
          <p:cNvPr id="7" name="同心圆 6"/>
          <p:cNvSpPr/>
          <p:nvPr/>
        </p:nvSpPr>
        <p:spPr>
          <a:xfrm>
            <a:off x="4530551" y="1721436"/>
            <a:ext cx="1457906" cy="1457906"/>
          </a:xfrm>
          <a:prstGeom prst="donut">
            <a:avLst>
              <a:gd name="adj" fmla="val 6792"/>
            </a:avLst>
          </a:prstGeom>
          <a:blipFill rotWithShape="1">
            <a:blip r:embed="rId4"/>
            <a:stretch>
              <a:fillRect/>
            </a:stretch>
          </a:blipFill>
          <a:ln w="139700" cap="flat" cmpd="sng" algn="ctr">
            <a:noFill/>
            <a:prstDash val="solid"/>
          </a:ln>
          <a:effectLst/>
        </p:spPr>
        <p:txBody>
          <a:bodyPr tIns="180000" bIns="0" rtlCol="0" anchor="ctr"/>
          <a:lstStyle/>
          <a:p>
            <a:pPr algn="ctr">
              <a:lnSpc>
                <a:spcPts val="1200"/>
              </a:lnSpc>
              <a:defRPr/>
            </a:pPr>
            <a:r>
              <a:rPr lang="en-US" altLang="zh-CN" sz="3300" b="1"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04</a:t>
            </a:r>
          </a:p>
          <a:p>
            <a:pPr algn="ctr">
              <a:lnSpc>
                <a:spcPct val="130000"/>
              </a:lnSpc>
              <a:defRPr/>
            </a:pPr>
            <a: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曲柄滑块</a:t>
            </a:r>
          </a:p>
        </p:txBody>
      </p:sp>
      <p:sp>
        <p:nvSpPr>
          <p:cNvPr id="9" name="任意多边形 8"/>
          <p:cNvSpPr/>
          <p:nvPr/>
        </p:nvSpPr>
        <p:spPr>
          <a:xfrm>
            <a:off x="5957618" y="2506075"/>
            <a:ext cx="1993787" cy="1920170"/>
          </a:xfrm>
          <a:custGeom>
            <a:avLst/>
            <a:gdLst>
              <a:gd name="connsiteX0" fmla="*/ 1033702 w 1993787"/>
              <a:gd name="connsiteY0" fmla="*/ 112234 h 1920170"/>
              <a:gd name="connsiteX1" fmla="*/ 185851 w 1993787"/>
              <a:gd name="connsiteY1" fmla="*/ 960085 h 1920170"/>
              <a:gd name="connsiteX2" fmla="*/ 1033702 w 1993787"/>
              <a:gd name="connsiteY2" fmla="*/ 1807936 h 1920170"/>
              <a:gd name="connsiteX3" fmla="*/ 1881553 w 1993787"/>
              <a:gd name="connsiteY3" fmla="*/ 960085 h 1920170"/>
              <a:gd name="connsiteX4" fmla="*/ 1033702 w 1993787"/>
              <a:gd name="connsiteY4" fmla="*/ 112234 h 1920170"/>
              <a:gd name="connsiteX5" fmla="*/ 1033702 w 1993787"/>
              <a:gd name="connsiteY5" fmla="*/ 0 h 1920170"/>
              <a:gd name="connsiteX6" fmla="*/ 1993787 w 1993787"/>
              <a:gd name="connsiteY6" fmla="*/ 960085 h 1920170"/>
              <a:gd name="connsiteX7" fmla="*/ 1033702 w 1993787"/>
              <a:gd name="connsiteY7" fmla="*/ 1920170 h 1920170"/>
              <a:gd name="connsiteX8" fmla="*/ 73617 w 1993787"/>
              <a:gd name="connsiteY8" fmla="*/ 960085 h 1920170"/>
              <a:gd name="connsiteX9" fmla="*/ 116781 w 1993787"/>
              <a:gd name="connsiteY9" fmla="*/ 674585 h 1920170"/>
              <a:gd name="connsiteX10" fmla="*/ 135321 w 1993787"/>
              <a:gd name="connsiteY10" fmla="*/ 623930 h 1920170"/>
              <a:gd name="connsiteX11" fmla="*/ 0 w 1993787"/>
              <a:gd name="connsiteY11" fmla="*/ 394957 h 1920170"/>
              <a:gd name="connsiteX12" fmla="*/ 265147 w 1993787"/>
              <a:gd name="connsiteY12" fmla="*/ 389887 h 1920170"/>
              <a:gd name="connsiteX13" fmla="*/ 354820 w 1993787"/>
              <a:gd name="connsiteY13" fmla="*/ 281203 h 1920170"/>
              <a:gd name="connsiteX14" fmla="*/ 1033702 w 1993787"/>
              <a:gd name="connsiteY14" fmla="*/ 0 h 192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3787" h="1920170">
                <a:moveTo>
                  <a:pt x="1033702" y="112234"/>
                </a:moveTo>
                <a:cubicBezTo>
                  <a:pt x="565447" y="112234"/>
                  <a:pt x="185851" y="491830"/>
                  <a:pt x="185851" y="960085"/>
                </a:cubicBezTo>
                <a:cubicBezTo>
                  <a:pt x="185851" y="1428340"/>
                  <a:pt x="565447" y="1807936"/>
                  <a:pt x="1033702" y="1807936"/>
                </a:cubicBezTo>
                <a:cubicBezTo>
                  <a:pt x="1501957" y="1807936"/>
                  <a:pt x="1881553" y="1428340"/>
                  <a:pt x="1881553" y="960085"/>
                </a:cubicBezTo>
                <a:cubicBezTo>
                  <a:pt x="1881553" y="491830"/>
                  <a:pt x="1501957" y="112234"/>
                  <a:pt x="1033702" y="112234"/>
                </a:cubicBezTo>
                <a:close/>
                <a:moveTo>
                  <a:pt x="1033702" y="0"/>
                </a:moveTo>
                <a:cubicBezTo>
                  <a:pt x="1563942" y="0"/>
                  <a:pt x="1993787" y="429845"/>
                  <a:pt x="1993787" y="960085"/>
                </a:cubicBezTo>
                <a:cubicBezTo>
                  <a:pt x="1993787" y="1490325"/>
                  <a:pt x="1563942" y="1920170"/>
                  <a:pt x="1033702" y="1920170"/>
                </a:cubicBezTo>
                <a:cubicBezTo>
                  <a:pt x="503462" y="1920170"/>
                  <a:pt x="73617" y="1490325"/>
                  <a:pt x="73617" y="960085"/>
                </a:cubicBezTo>
                <a:cubicBezTo>
                  <a:pt x="73617" y="860665"/>
                  <a:pt x="88729" y="764775"/>
                  <a:pt x="116781" y="674585"/>
                </a:cubicBezTo>
                <a:lnTo>
                  <a:pt x="135321" y="623930"/>
                </a:lnTo>
                <a:lnTo>
                  <a:pt x="0" y="394957"/>
                </a:lnTo>
                <a:lnTo>
                  <a:pt x="265147" y="389887"/>
                </a:lnTo>
                <a:lnTo>
                  <a:pt x="354820" y="281203"/>
                </a:lnTo>
                <a:cubicBezTo>
                  <a:pt x="528561" y="107461"/>
                  <a:pt x="768582" y="0"/>
                  <a:pt x="1033702" y="0"/>
                </a:cubicBezTo>
                <a:close/>
              </a:path>
            </a:pathLst>
          </a:custGeom>
          <a:blipFill rotWithShape="1">
            <a:blip r:embed="rId4"/>
            <a:stretch>
              <a:fillRect/>
            </a:stretch>
          </a:blipFill>
          <a:ln w="158750" cap="flat" cmpd="sng" algn="ctr">
            <a:noFill/>
            <a:prstDash val="solid"/>
          </a:ln>
          <a:effectLst/>
        </p:spPr>
        <p:txBody>
          <a:bodyPr wrap="square" lIns="144000" tIns="108000" rIns="144000" bIns="0" rtlCol="0" anchor="ctr">
            <a:noAutofit/>
          </a:bodyPr>
          <a:lstStyle/>
          <a:p>
            <a:pPr algn="ctr">
              <a:lnSpc>
                <a:spcPts val="1200"/>
              </a:lnSpc>
              <a:defRPr/>
            </a:pPr>
            <a:r>
              <a:rPr lang="en-US" altLang="zh-CN" sz="3300" b="1"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03</a:t>
            </a:r>
            <a:endParaRPr lang="en-US" altLang="zh-CN"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a:p>
            <a:pPr algn="ctr">
              <a:lnSpc>
                <a:spcPct val="130000"/>
              </a:lnSpc>
              <a:defRPr/>
            </a:pPr>
            <a: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偏置双曲柄</a:t>
            </a:r>
            <a:b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br>
            <a: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滑块</a:t>
            </a:r>
          </a:p>
        </p:txBody>
      </p:sp>
      <p:grpSp>
        <p:nvGrpSpPr>
          <p:cNvPr id="55" name="组合 54">
            <a:extLst>
              <a:ext uri="{FF2B5EF4-FFF2-40B4-BE49-F238E27FC236}">
                <a16:creationId xmlns:a16="http://schemas.microsoft.com/office/drawing/2014/main" id="{0864B7D8-F5B6-EA24-100C-CC68ACD8734C}"/>
              </a:ext>
            </a:extLst>
          </p:cNvPr>
          <p:cNvGrpSpPr/>
          <p:nvPr/>
        </p:nvGrpSpPr>
        <p:grpSpPr>
          <a:xfrm>
            <a:off x="401344" y="1060153"/>
            <a:ext cx="3674143" cy="951771"/>
            <a:chOff x="660225" y="1721436"/>
            <a:chExt cx="4796203" cy="1813749"/>
          </a:xfrm>
        </p:grpSpPr>
        <p:grpSp>
          <p:nvGrpSpPr>
            <p:cNvPr id="34" name="Group 344">
              <a:extLst>
                <a:ext uri="{FF2B5EF4-FFF2-40B4-BE49-F238E27FC236}">
                  <a16:creationId xmlns:a16="http://schemas.microsoft.com/office/drawing/2014/main" id="{2058C902-063F-0EDA-9F4A-B3933D7FD485}"/>
                </a:ext>
              </a:extLst>
            </p:cNvPr>
            <p:cNvGrpSpPr/>
            <p:nvPr/>
          </p:nvGrpSpPr>
          <p:grpSpPr>
            <a:xfrm>
              <a:off x="660225" y="1721436"/>
              <a:ext cx="4796203" cy="527865"/>
              <a:chOff x="4735506" y="2786064"/>
              <a:chExt cx="4796203" cy="527865"/>
            </a:xfrm>
          </p:grpSpPr>
          <p:sp>
            <p:nvSpPr>
              <p:cNvPr id="35" name="Rectangle 330">
                <a:extLst>
                  <a:ext uri="{FF2B5EF4-FFF2-40B4-BE49-F238E27FC236}">
                    <a16:creationId xmlns:a16="http://schemas.microsoft.com/office/drawing/2014/main" id="{352E01AF-E32B-BC3A-0507-A79131859FF4}"/>
                  </a:ext>
                </a:extLst>
              </p:cNvPr>
              <p:cNvSpPr/>
              <p:nvPr/>
            </p:nvSpPr>
            <p:spPr>
              <a:xfrm>
                <a:off x="5072067" y="2786064"/>
                <a:ext cx="4459642" cy="527865"/>
              </a:xfrm>
              <a:prstGeom prst="rect">
                <a:avLst/>
              </a:prstGeom>
            </p:spPr>
            <p:txBody>
              <a:bodyPr wrap="none">
                <a:spAutoFit/>
              </a:bodyPr>
              <a:lstStyle/>
              <a:p>
                <a:r>
                  <a:rPr lang="zh-CN" altLang="en-US" sz="1200" i="0" dirty="0">
                    <a:solidFill>
                      <a:srgbClr val="333333"/>
                    </a:solidFill>
                    <a:effectLst/>
                    <a:latin typeface="+mn-ea"/>
                  </a:rPr>
                  <a:t>由曲柄和滑块的组合来实现</a:t>
                </a:r>
                <a:r>
                  <a:rPr lang="zh-CN" altLang="en-US" sz="1200" b="1" i="0" dirty="0">
                    <a:solidFill>
                      <a:srgbClr val="333333"/>
                    </a:solidFill>
                    <a:effectLst/>
                    <a:latin typeface="+mn-ea"/>
                  </a:rPr>
                  <a:t>转动和移动</a:t>
                </a:r>
                <a:r>
                  <a:rPr lang="zh-CN" altLang="en-US" sz="1200" i="0" dirty="0">
                    <a:solidFill>
                      <a:srgbClr val="333333"/>
                    </a:solidFill>
                    <a:effectLst/>
                    <a:latin typeface="+mn-ea"/>
                  </a:rPr>
                  <a:t>相互转换</a:t>
                </a:r>
                <a:endParaRPr lang="en-US" sz="1200" dirty="0">
                  <a:solidFill>
                    <a:schemeClr val="bg1">
                      <a:lumMod val="65000"/>
                    </a:schemeClr>
                  </a:solidFill>
                  <a:latin typeface="+mn-ea"/>
                  <a:cs typeface="Open Sans" pitchFamily="34" charset="0"/>
                </a:endParaRPr>
              </a:p>
            </p:txBody>
          </p:sp>
          <p:sp>
            <p:nvSpPr>
              <p:cNvPr id="38" name="Freeform 26">
                <a:extLst>
                  <a:ext uri="{FF2B5EF4-FFF2-40B4-BE49-F238E27FC236}">
                    <a16:creationId xmlns:a16="http://schemas.microsoft.com/office/drawing/2014/main" id="{BDC844B4-3903-0C2A-EE59-B644CCA67653}"/>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39" name="Group 347">
              <a:extLst>
                <a:ext uri="{FF2B5EF4-FFF2-40B4-BE49-F238E27FC236}">
                  <a16:creationId xmlns:a16="http://schemas.microsoft.com/office/drawing/2014/main" id="{DB6AC986-2AEA-1096-7420-AB2DFB6BEEA9}"/>
                </a:ext>
              </a:extLst>
            </p:cNvPr>
            <p:cNvGrpSpPr/>
            <p:nvPr/>
          </p:nvGrpSpPr>
          <p:grpSpPr>
            <a:xfrm>
              <a:off x="666798" y="3007320"/>
              <a:ext cx="1977241" cy="527865"/>
              <a:chOff x="4742079" y="4071948"/>
              <a:chExt cx="1977241" cy="527865"/>
            </a:xfrm>
          </p:grpSpPr>
          <p:sp>
            <p:nvSpPr>
              <p:cNvPr id="40" name="Rectangle 336">
                <a:extLst>
                  <a:ext uri="{FF2B5EF4-FFF2-40B4-BE49-F238E27FC236}">
                    <a16:creationId xmlns:a16="http://schemas.microsoft.com/office/drawing/2014/main" id="{93BD77EF-EBCC-F90A-933B-EED151A1B7BA}"/>
                  </a:ext>
                </a:extLst>
              </p:cNvPr>
              <p:cNvSpPr/>
              <p:nvPr/>
            </p:nvSpPr>
            <p:spPr>
              <a:xfrm>
                <a:off x="5072065" y="4071948"/>
                <a:ext cx="1647255" cy="527865"/>
              </a:xfrm>
              <a:prstGeom prst="rect">
                <a:avLst/>
              </a:prstGeom>
            </p:spPr>
            <p:txBody>
              <a:bodyPr wrap="none">
                <a:spAutoFit/>
              </a:bodyPr>
              <a:lstStyle/>
              <a:p>
                <a:r>
                  <a:rPr lang="zh-CN" altLang="en-US" sz="1200" dirty="0">
                    <a:solidFill>
                      <a:srgbClr val="333333"/>
                    </a:solidFill>
                    <a:latin typeface="+mn-ea"/>
                  </a:rPr>
                  <a:t>缺点：</a:t>
                </a:r>
                <a:r>
                  <a:rPr lang="zh-CN" altLang="en-US" sz="1200" b="1" dirty="0">
                    <a:solidFill>
                      <a:srgbClr val="333333"/>
                    </a:solidFill>
                    <a:latin typeface="+mn-ea"/>
                  </a:rPr>
                  <a:t>体积较大</a:t>
                </a:r>
                <a:endParaRPr lang="en-US" sz="1200" b="1" dirty="0">
                  <a:solidFill>
                    <a:srgbClr val="333333"/>
                  </a:solidFill>
                  <a:latin typeface="+mn-ea"/>
                </a:endParaRPr>
              </a:p>
            </p:txBody>
          </p:sp>
          <p:sp>
            <p:nvSpPr>
              <p:cNvPr id="43" name="Freeform 105">
                <a:extLst>
                  <a:ext uri="{FF2B5EF4-FFF2-40B4-BE49-F238E27FC236}">
                    <a16:creationId xmlns:a16="http://schemas.microsoft.com/office/drawing/2014/main" id="{2338E059-2500-03BF-E75F-03111D3373C9}"/>
                  </a:ext>
                </a:extLst>
              </p:cNvPr>
              <p:cNvSpPr>
                <a:spLocks/>
              </p:cNvSpPr>
              <p:nvPr/>
            </p:nvSpPr>
            <p:spPr bwMode="auto">
              <a:xfrm>
                <a:off x="4742079" y="416580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44" name="Group 346">
              <a:extLst>
                <a:ext uri="{FF2B5EF4-FFF2-40B4-BE49-F238E27FC236}">
                  <a16:creationId xmlns:a16="http://schemas.microsoft.com/office/drawing/2014/main" id="{53E0F4C0-E9DC-D2E4-67B8-9AEB4E83BFE4}"/>
                </a:ext>
              </a:extLst>
            </p:cNvPr>
            <p:cNvGrpSpPr/>
            <p:nvPr/>
          </p:nvGrpSpPr>
          <p:grpSpPr>
            <a:xfrm>
              <a:off x="660225" y="2578692"/>
              <a:ext cx="4394432" cy="527865"/>
              <a:chOff x="4735506" y="3643320"/>
              <a:chExt cx="4394432" cy="527865"/>
            </a:xfrm>
          </p:grpSpPr>
          <p:sp>
            <p:nvSpPr>
              <p:cNvPr id="45" name="Rectangle 335">
                <a:extLst>
                  <a:ext uri="{FF2B5EF4-FFF2-40B4-BE49-F238E27FC236}">
                    <a16:creationId xmlns:a16="http://schemas.microsoft.com/office/drawing/2014/main" id="{E4B809D7-F3A6-28E2-7421-288187F8D427}"/>
                  </a:ext>
                </a:extLst>
              </p:cNvPr>
              <p:cNvSpPr/>
              <p:nvPr/>
            </p:nvSpPr>
            <p:spPr>
              <a:xfrm>
                <a:off x="5072066" y="3643320"/>
                <a:ext cx="4057872" cy="527865"/>
              </a:xfrm>
              <a:prstGeom prst="rect">
                <a:avLst/>
              </a:prstGeom>
            </p:spPr>
            <p:txBody>
              <a:bodyPr wrap="none">
                <a:spAutoFit/>
              </a:bodyPr>
              <a:lstStyle/>
              <a:p>
                <a:r>
                  <a:rPr lang="zh-CN" altLang="en-US" sz="1200" dirty="0">
                    <a:solidFill>
                      <a:srgbClr val="333333"/>
                    </a:solidFill>
                    <a:latin typeface="+mn-ea"/>
                  </a:rPr>
                  <a:t>优点：设置为偏置曲柄滑块则具有</a:t>
                </a:r>
                <a:r>
                  <a:rPr lang="zh-CN" altLang="en-US" sz="1200" b="1" dirty="0">
                    <a:solidFill>
                      <a:srgbClr val="333333"/>
                    </a:solidFill>
                    <a:latin typeface="+mn-ea"/>
                  </a:rPr>
                  <a:t>急回特性</a:t>
                </a:r>
                <a:endParaRPr lang="en-US" sz="1200" b="1" dirty="0">
                  <a:solidFill>
                    <a:srgbClr val="333333"/>
                  </a:solidFill>
                  <a:latin typeface="+mn-ea"/>
                </a:endParaRPr>
              </a:p>
            </p:txBody>
          </p:sp>
          <p:sp>
            <p:nvSpPr>
              <p:cNvPr id="48" name="Freeform 26">
                <a:extLst>
                  <a:ext uri="{FF2B5EF4-FFF2-40B4-BE49-F238E27FC236}">
                    <a16:creationId xmlns:a16="http://schemas.microsoft.com/office/drawing/2014/main" id="{B6203FBC-5406-5E8C-0749-1E28B3332177}"/>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49" name="Group 345">
              <a:extLst>
                <a:ext uri="{FF2B5EF4-FFF2-40B4-BE49-F238E27FC236}">
                  <a16:creationId xmlns:a16="http://schemas.microsoft.com/office/drawing/2014/main" id="{8C51E383-880D-51ED-7378-700735F0E911}"/>
                </a:ext>
              </a:extLst>
            </p:cNvPr>
            <p:cNvGrpSpPr/>
            <p:nvPr/>
          </p:nvGrpSpPr>
          <p:grpSpPr>
            <a:xfrm>
              <a:off x="664407" y="2150064"/>
              <a:ext cx="4591136" cy="527865"/>
              <a:chOff x="4739688" y="3214692"/>
              <a:chExt cx="4591136" cy="527865"/>
            </a:xfrm>
          </p:grpSpPr>
          <p:sp>
            <p:nvSpPr>
              <p:cNvPr id="50" name="Rectangle 334">
                <a:extLst>
                  <a:ext uri="{FF2B5EF4-FFF2-40B4-BE49-F238E27FC236}">
                    <a16:creationId xmlns:a16="http://schemas.microsoft.com/office/drawing/2014/main" id="{BC216788-017F-FD1A-184E-06885FE66BE3}"/>
                  </a:ext>
                </a:extLst>
              </p:cNvPr>
              <p:cNvSpPr/>
              <p:nvPr/>
            </p:nvSpPr>
            <p:spPr>
              <a:xfrm>
                <a:off x="5072066" y="3214692"/>
                <a:ext cx="4258758" cy="527865"/>
              </a:xfrm>
              <a:prstGeom prst="rect">
                <a:avLst/>
              </a:prstGeom>
            </p:spPr>
            <p:txBody>
              <a:bodyPr wrap="none">
                <a:spAutoFit/>
              </a:bodyPr>
              <a:lstStyle/>
              <a:p>
                <a:r>
                  <a:rPr lang="zh-CN" altLang="en-US" sz="1200" dirty="0">
                    <a:solidFill>
                      <a:srgbClr val="333333"/>
                    </a:solidFill>
                    <a:latin typeface="+mn-ea"/>
                  </a:rPr>
                  <a:t>以曲柄为主动件，把</a:t>
                </a:r>
                <a:r>
                  <a:rPr lang="zh-CN" altLang="en-US" sz="1200" b="1" dirty="0">
                    <a:solidFill>
                      <a:srgbClr val="333333"/>
                    </a:solidFill>
                    <a:latin typeface="+mn-ea"/>
                  </a:rPr>
                  <a:t>整周转动</a:t>
                </a:r>
                <a:r>
                  <a:rPr lang="zh-CN" altLang="en-US" sz="1200" dirty="0">
                    <a:solidFill>
                      <a:srgbClr val="333333"/>
                    </a:solidFill>
                    <a:latin typeface="+mn-ea"/>
                  </a:rPr>
                  <a:t>转换为</a:t>
                </a:r>
                <a:r>
                  <a:rPr lang="zh-CN" altLang="en-US" sz="1200" b="1" dirty="0">
                    <a:solidFill>
                      <a:srgbClr val="333333"/>
                    </a:solidFill>
                    <a:latin typeface="+mn-ea"/>
                  </a:rPr>
                  <a:t>往复</a:t>
                </a:r>
                <a:r>
                  <a:rPr lang="zh-CN" altLang="en-US" sz="1200" dirty="0">
                    <a:solidFill>
                      <a:srgbClr val="333333"/>
                    </a:solidFill>
                    <a:latin typeface="+mn-ea"/>
                  </a:rPr>
                  <a:t>移动</a:t>
                </a:r>
                <a:endParaRPr lang="en-US" sz="1200" dirty="0">
                  <a:solidFill>
                    <a:srgbClr val="333333"/>
                  </a:solidFill>
                  <a:latin typeface="+mn-ea"/>
                </a:endParaRPr>
              </a:p>
            </p:txBody>
          </p:sp>
          <p:sp>
            <p:nvSpPr>
              <p:cNvPr id="53" name="Freeform 105">
                <a:extLst>
                  <a:ext uri="{FF2B5EF4-FFF2-40B4-BE49-F238E27FC236}">
                    <a16:creationId xmlns:a16="http://schemas.microsoft.com/office/drawing/2014/main" id="{E66F1CAB-A3A2-8096-92F0-F745740CAB61}"/>
                  </a:ext>
                </a:extLst>
              </p:cNvPr>
              <p:cNvSpPr>
                <a:spLocks/>
              </p:cNvSpPr>
              <p:nvPr/>
            </p:nvSpPr>
            <p:spPr bwMode="auto">
              <a:xfrm>
                <a:off x="4739688" y="331067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pic>
        <p:nvPicPr>
          <p:cNvPr id="56" name="图片 55">
            <a:extLst>
              <a:ext uri="{FF2B5EF4-FFF2-40B4-BE49-F238E27FC236}">
                <a16:creationId xmlns:a16="http://schemas.microsoft.com/office/drawing/2014/main" id="{E15CE53F-F4B6-40D2-959F-7764506E21E0}"/>
              </a:ext>
            </a:extLst>
          </p:cNvPr>
          <p:cNvPicPr>
            <a:picLocks noChangeAspect="1"/>
          </p:cNvPicPr>
          <p:nvPr/>
        </p:nvPicPr>
        <p:blipFill rotWithShape="1">
          <a:blip r:embed="rId5"/>
          <a:srcRect b="14312"/>
          <a:stretch/>
        </p:blipFill>
        <p:spPr>
          <a:xfrm>
            <a:off x="735065" y="2052025"/>
            <a:ext cx="3173187" cy="1795861"/>
          </a:xfrm>
          <a:prstGeom prst="rect">
            <a:avLst/>
          </a:prstGeom>
        </p:spPr>
      </p:pic>
      <p:grpSp>
        <p:nvGrpSpPr>
          <p:cNvPr id="77" name="组合 76">
            <a:extLst>
              <a:ext uri="{FF2B5EF4-FFF2-40B4-BE49-F238E27FC236}">
                <a16:creationId xmlns:a16="http://schemas.microsoft.com/office/drawing/2014/main" id="{B81B5110-1D11-F062-A8BF-6C84B7F283A6}"/>
              </a:ext>
            </a:extLst>
          </p:cNvPr>
          <p:cNvGrpSpPr/>
          <p:nvPr/>
        </p:nvGrpSpPr>
        <p:grpSpPr>
          <a:xfrm>
            <a:off x="358678" y="4035679"/>
            <a:ext cx="3094630" cy="1244660"/>
            <a:chOff x="1049136" y="4426245"/>
            <a:chExt cx="3724096" cy="1747715"/>
          </a:xfrm>
        </p:grpSpPr>
        <p:sp>
          <p:nvSpPr>
            <p:cNvPr id="58" name="Rectangle 330">
              <a:extLst>
                <a:ext uri="{FF2B5EF4-FFF2-40B4-BE49-F238E27FC236}">
                  <a16:creationId xmlns:a16="http://schemas.microsoft.com/office/drawing/2014/main" id="{E0EEE71F-5514-23BC-47B7-B60C788DF649}"/>
                </a:ext>
              </a:extLst>
            </p:cNvPr>
            <p:cNvSpPr/>
            <p:nvPr/>
          </p:nvSpPr>
          <p:spPr>
            <a:xfrm>
              <a:off x="1049136" y="4426245"/>
              <a:ext cx="3724096" cy="276999"/>
            </a:xfrm>
            <a:prstGeom prst="rect">
              <a:avLst/>
            </a:prstGeom>
          </p:spPr>
          <p:txBody>
            <a:bodyPr wrap="none">
              <a:spAutoFit/>
            </a:bodyPr>
            <a:lstStyle/>
            <a:p>
              <a:r>
                <a:rPr lang="zh-CN" altLang="en-US" sz="1200" i="0" dirty="0">
                  <a:solidFill>
                    <a:srgbClr val="333333"/>
                  </a:solidFill>
                  <a:effectLst/>
                  <a:latin typeface="+mn-ea"/>
                </a:rPr>
                <a:t>由凸轮，从动件和机架三个基本构件组成的高副机构</a:t>
              </a:r>
              <a:endParaRPr lang="en-US" sz="1200" dirty="0">
                <a:solidFill>
                  <a:schemeClr val="bg1">
                    <a:lumMod val="65000"/>
                  </a:schemeClr>
                </a:solidFill>
                <a:latin typeface="+mn-ea"/>
                <a:cs typeface="Open Sans" pitchFamily="34" charset="0"/>
              </a:endParaRPr>
            </a:p>
          </p:txBody>
        </p:sp>
        <p:sp>
          <p:nvSpPr>
            <p:cNvPr id="63" name="Rectangle 336">
              <a:extLst>
                <a:ext uri="{FF2B5EF4-FFF2-40B4-BE49-F238E27FC236}">
                  <a16:creationId xmlns:a16="http://schemas.microsoft.com/office/drawing/2014/main" id="{CAC5F6F5-64A9-A0DF-FAD5-5B3D44EE4A1C}"/>
                </a:ext>
              </a:extLst>
            </p:cNvPr>
            <p:cNvSpPr/>
            <p:nvPr/>
          </p:nvSpPr>
          <p:spPr>
            <a:xfrm>
              <a:off x="1049136" y="5896961"/>
              <a:ext cx="1261884" cy="276999"/>
            </a:xfrm>
            <a:prstGeom prst="rect">
              <a:avLst/>
            </a:prstGeom>
          </p:spPr>
          <p:txBody>
            <a:bodyPr wrap="none">
              <a:spAutoFit/>
            </a:bodyPr>
            <a:lstStyle/>
            <a:p>
              <a:r>
                <a:rPr lang="zh-CN" altLang="en-US" sz="1200" dirty="0">
                  <a:solidFill>
                    <a:srgbClr val="333333"/>
                  </a:solidFill>
                  <a:latin typeface="+mn-ea"/>
                </a:rPr>
                <a:t>缺点：</a:t>
              </a:r>
              <a:r>
                <a:rPr lang="zh-CN" altLang="en-US" sz="1200" b="1" dirty="0">
                  <a:solidFill>
                    <a:srgbClr val="333333"/>
                  </a:solidFill>
                  <a:latin typeface="+mn-ea"/>
                </a:rPr>
                <a:t>制造复杂</a:t>
              </a:r>
              <a:endParaRPr lang="en-US" sz="1200" b="1" dirty="0">
                <a:solidFill>
                  <a:srgbClr val="333333"/>
                </a:solidFill>
                <a:latin typeface="+mn-ea"/>
              </a:endParaRPr>
            </a:p>
          </p:txBody>
        </p:sp>
        <p:sp>
          <p:nvSpPr>
            <p:cNvPr id="68" name="Rectangle 335">
              <a:extLst>
                <a:ext uri="{FF2B5EF4-FFF2-40B4-BE49-F238E27FC236}">
                  <a16:creationId xmlns:a16="http://schemas.microsoft.com/office/drawing/2014/main" id="{A53FBE91-ACFE-0DBA-18F8-E18F701E3743}"/>
                </a:ext>
              </a:extLst>
            </p:cNvPr>
            <p:cNvSpPr/>
            <p:nvPr/>
          </p:nvSpPr>
          <p:spPr>
            <a:xfrm>
              <a:off x="1049136" y="5468333"/>
              <a:ext cx="2185214" cy="276999"/>
            </a:xfrm>
            <a:prstGeom prst="rect">
              <a:avLst/>
            </a:prstGeom>
          </p:spPr>
          <p:txBody>
            <a:bodyPr wrap="none">
              <a:spAutoFit/>
            </a:bodyPr>
            <a:lstStyle/>
            <a:p>
              <a:r>
                <a:rPr lang="zh-CN" altLang="en-US" sz="1200" dirty="0">
                  <a:solidFill>
                    <a:srgbClr val="333333"/>
                  </a:solidFill>
                  <a:latin typeface="+mn-ea"/>
                </a:rPr>
                <a:t>优点：</a:t>
              </a:r>
              <a:r>
                <a:rPr lang="zh-CN" altLang="en-US" sz="1200" b="1" dirty="0">
                  <a:solidFill>
                    <a:srgbClr val="333333"/>
                  </a:solidFill>
                  <a:latin typeface="+mn-ea"/>
                </a:rPr>
                <a:t>运动轨迹可以自行定制</a:t>
              </a:r>
              <a:endParaRPr lang="en-US" sz="1200" b="1" dirty="0">
                <a:solidFill>
                  <a:srgbClr val="333333"/>
                </a:solidFill>
                <a:latin typeface="+mn-ea"/>
              </a:endParaRPr>
            </a:p>
          </p:txBody>
        </p:sp>
        <p:sp>
          <p:nvSpPr>
            <p:cNvPr id="73" name="Rectangle 334">
              <a:extLst>
                <a:ext uri="{FF2B5EF4-FFF2-40B4-BE49-F238E27FC236}">
                  <a16:creationId xmlns:a16="http://schemas.microsoft.com/office/drawing/2014/main" id="{16A1BFED-8C28-1E8C-3D30-2DE7EE497BF7}"/>
                </a:ext>
              </a:extLst>
            </p:cNvPr>
            <p:cNvSpPr/>
            <p:nvPr/>
          </p:nvSpPr>
          <p:spPr>
            <a:xfrm>
              <a:off x="1049136" y="4854873"/>
              <a:ext cx="3724096" cy="461665"/>
            </a:xfrm>
            <a:prstGeom prst="rect">
              <a:avLst/>
            </a:prstGeom>
          </p:spPr>
          <p:txBody>
            <a:bodyPr wrap="none">
              <a:spAutoFit/>
            </a:bodyPr>
            <a:lstStyle/>
            <a:p>
              <a:r>
                <a:rPr lang="zh-CN" altLang="en-US" sz="1200" dirty="0">
                  <a:solidFill>
                    <a:srgbClr val="333333"/>
                  </a:solidFill>
                  <a:latin typeface="+mn-ea"/>
                </a:rPr>
                <a:t>凸轮的轮廓线或凹槽的形状，可将连续的</a:t>
              </a:r>
              <a:r>
                <a:rPr lang="zh-CN" altLang="en-US" sz="1200" b="1" dirty="0">
                  <a:solidFill>
                    <a:srgbClr val="333333"/>
                  </a:solidFill>
                  <a:latin typeface="+mn-ea"/>
                </a:rPr>
                <a:t>旋转</a:t>
              </a:r>
              <a:r>
                <a:rPr lang="zh-CN" altLang="en-US" sz="1200" dirty="0">
                  <a:solidFill>
                    <a:srgbClr val="333333"/>
                  </a:solidFill>
                  <a:latin typeface="+mn-ea"/>
                </a:rPr>
                <a:t>运动转</a:t>
              </a:r>
              <a:endParaRPr lang="en-US" altLang="zh-CN" sz="1200" dirty="0">
                <a:solidFill>
                  <a:srgbClr val="333333"/>
                </a:solidFill>
                <a:latin typeface="+mn-ea"/>
              </a:endParaRPr>
            </a:p>
            <a:p>
              <a:r>
                <a:rPr lang="zh-CN" altLang="en-US" sz="1200" dirty="0">
                  <a:solidFill>
                    <a:srgbClr val="333333"/>
                  </a:solidFill>
                  <a:latin typeface="+mn-ea"/>
                </a:rPr>
                <a:t>化为</a:t>
              </a:r>
              <a:r>
                <a:rPr lang="zh-CN" altLang="en-US" sz="1200" b="1" dirty="0">
                  <a:solidFill>
                    <a:srgbClr val="333333"/>
                  </a:solidFill>
                  <a:latin typeface="+mn-ea"/>
                </a:rPr>
                <a:t>往复</a:t>
              </a:r>
              <a:r>
                <a:rPr lang="zh-CN" altLang="en-US" sz="1200" dirty="0">
                  <a:solidFill>
                    <a:srgbClr val="333333"/>
                  </a:solidFill>
                  <a:latin typeface="+mn-ea"/>
                </a:rPr>
                <a:t>的直线运动</a:t>
              </a:r>
              <a:endParaRPr lang="en-US" sz="1200" dirty="0">
                <a:solidFill>
                  <a:srgbClr val="333333"/>
                </a:solidFill>
                <a:latin typeface="+mn-ea"/>
              </a:endParaRPr>
            </a:p>
          </p:txBody>
        </p:sp>
      </p:grpSp>
      <p:pic>
        <p:nvPicPr>
          <p:cNvPr id="78" name="Picture 2">
            <a:extLst>
              <a:ext uri="{FF2B5EF4-FFF2-40B4-BE49-F238E27FC236}">
                <a16:creationId xmlns:a16="http://schemas.microsoft.com/office/drawing/2014/main" id="{D5AE24E4-E4FC-38DA-305A-CC0A44A1E9E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16621" y="4942950"/>
            <a:ext cx="2575956" cy="1770969"/>
          </a:xfrm>
          <a:prstGeom prst="rect">
            <a:avLst/>
          </a:prstGeom>
          <a:noFill/>
          <a:extLst>
            <a:ext uri="{909E8E84-426E-40DD-AFC4-6F175D3DCCD1}">
              <a14:hiddenFill xmlns:a14="http://schemas.microsoft.com/office/drawing/2010/main">
                <a:solidFill>
                  <a:srgbClr val="FFFFFF"/>
                </a:solidFill>
              </a14:hiddenFill>
            </a:ext>
          </a:extLst>
        </p:spPr>
      </p:pic>
      <p:grpSp>
        <p:nvGrpSpPr>
          <p:cNvPr id="99" name="组合 98">
            <a:extLst>
              <a:ext uri="{FF2B5EF4-FFF2-40B4-BE49-F238E27FC236}">
                <a16:creationId xmlns:a16="http://schemas.microsoft.com/office/drawing/2014/main" id="{731B15C0-C658-6EDF-AE5A-77069484006D}"/>
              </a:ext>
            </a:extLst>
          </p:cNvPr>
          <p:cNvGrpSpPr/>
          <p:nvPr/>
        </p:nvGrpSpPr>
        <p:grpSpPr>
          <a:xfrm>
            <a:off x="7978822" y="4035679"/>
            <a:ext cx="4185761" cy="799058"/>
            <a:chOff x="6586541" y="3119439"/>
            <a:chExt cx="4185761" cy="1637029"/>
          </a:xfrm>
        </p:grpSpPr>
        <p:sp>
          <p:nvSpPr>
            <p:cNvPr id="80" name="Rectangle 330">
              <a:extLst>
                <a:ext uri="{FF2B5EF4-FFF2-40B4-BE49-F238E27FC236}">
                  <a16:creationId xmlns:a16="http://schemas.microsoft.com/office/drawing/2014/main" id="{1516FCE0-D187-F5DC-6607-281867A64940}"/>
                </a:ext>
              </a:extLst>
            </p:cNvPr>
            <p:cNvSpPr/>
            <p:nvPr/>
          </p:nvSpPr>
          <p:spPr>
            <a:xfrm>
              <a:off x="6586541" y="3119439"/>
              <a:ext cx="3108543" cy="351145"/>
            </a:xfrm>
            <a:prstGeom prst="rect">
              <a:avLst/>
            </a:prstGeom>
          </p:spPr>
          <p:txBody>
            <a:bodyPr wrap="none">
              <a:spAutoFit/>
            </a:bodyPr>
            <a:lstStyle/>
            <a:p>
              <a:r>
                <a:rPr lang="zh-CN" altLang="en-US" sz="1200" i="0" dirty="0">
                  <a:solidFill>
                    <a:srgbClr val="333333"/>
                  </a:solidFill>
                  <a:effectLst/>
                  <a:latin typeface="+mn-ea"/>
                </a:rPr>
                <a:t>由一个曲柄和一个摇杆组成的铰链四杆机构</a:t>
              </a:r>
              <a:endParaRPr lang="en-US" sz="1200" dirty="0">
                <a:solidFill>
                  <a:schemeClr val="bg1">
                    <a:lumMod val="65000"/>
                  </a:schemeClr>
                </a:solidFill>
                <a:latin typeface="+mn-ea"/>
                <a:cs typeface="Open Sans" pitchFamily="34" charset="0"/>
              </a:endParaRPr>
            </a:p>
          </p:txBody>
        </p:sp>
        <p:sp>
          <p:nvSpPr>
            <p:cNvPr id="85" name="Rectangle 336">
              <a:extLst>
                <a:ext uri="{FF2B5EF4-FFF2-40B4-BE49-F238E27FC236}">
                  <a16:creationId xmlns:a16="http://schemas.microsoft.com/office/drawing/2014/main" id="{314655BE-301A-28C1-F845-5AC80EFC50C2}"/>
                </a:ext>
              </a:extLst>
            </p:cNvPr>
            <p:cNvSpPr/>
            <p:nvPr/>
          </p:nvSpPr>
          <p:spPr>
            <a:xfrm>
              <a:off x="6586541" y="4405323"/>
              <a:ext cx="1877437" cy="351145"/>
            </a:xfrm>
            <a:prstGeom prst="rect">
              <a:avLst/>
            </a:prstGeom>
          </p:spPr>
          <p:txBody>
            <a:bodyPr wrap="none">
              <a:spAutoFit/>
            </a:bodyPr>
            <a:lstStyle/>
            <a:p>
              <a:r>
                <a:rPr lang="zh-CN" altLang="en-US" sz="1200" dirty="0">
                  <a:solidFill>
                    <a:srgbClr val="333333"/>
                  </a:solidFill>
                  <a:latin typeface="+mn-ea"/>
                </a:rPr>
                <a:t>缺点：</a:t>
              </a:r>
              <a:r>
                <a:rPr lang="zh-CN" altLang="en-US" sz="1200" b="1" dirty="0">
                  <a:solidFill>
                    <a:srgbClr val="333333"/>
                  </a:solidFill>
                  <a:latin typeface="+mn-ea"/>
                </a:rPr>
                <a:t>输出轨迹不好确定</a:t>
              </a:r>
              <a:endParaRPr lang="en-US" sz="1200" b="1" dirty="0">
                <a:solidFill>
                  <a:srgbClr val="333333"/>
                </a:solidFill>
                <a:latin typeface="+mn-ea"/>
              </a:endParaRPr>
            </a:p>
          </p:txBody>
        </p:sp>
        <p:sp>
          <p:nvSpPr>
            <p:cNvPr id="90" name="Rectangle 335">
              <a:extLst>
                <a:ext uri="{FF2B5EF4-FFF2-40B4-BE49-F238E27FC236}">
                  <a16:creationId xmlns:a16="http://schemas.microsoft.com/office/drawing/2014/main" id="{7FD99F69-89D7-A60C-D9B2-D54584C2E36C}"/>
                </a:ext>
              </a:extLst>
            </p:cNvPr>
            <p:cNvSpPr/>
            <p:nvPr/>
          </p:nvSpPr>
          <p:spPr>
            <a:xfrm>
              <a:off x="6586541" y="3976696"/>
              <a:ext cx="1261884" cy="351145"/>
            </a:xfrm>
            <a:prstGeom prst="rect">
              <a:avLst/>
            </a:prstGeom>
          </p:spPr>
          <p:txBody>
            <a:bodyPr wrap="none">
              <a:spAutoFit/>
            </a:bodyPr>
            <a:lstStyle/>
            <a:p>
              <a:r>
                <a:rPr lang="zh-CN" altLang="en-US" sz="1200" dirty="0">
                  <a:solidFill>
                    <a:srgbClr val="333333"/>
                  </a:solidFill>
                  <a:latin typeface="+mn-ea"/>
                </a:rPr>
                <a:t>优点：</a:t>
              </a:r>
              <a:r>
                <a:rPr lang="zh-CN" altLang="en-US" sz="1200" b="1" dirty="0">
                  <a:solidFill>
                    <a:srgbClr val="333333"/>
                  </a:solidFill>
                  <a:latin typeface="+mn-ea"/>
                </a:rPr>
                <a:t>制作简单</a:t>
              </a:r>
              <a:endParaRPr lang="en-US" sz="1200" b="1" dirty="0">
                <a:solidFill>
                  <a:srgbClr val="333333"/>
                </a:solidFill>
                <a:latin typeface="+mn-ea"/>
              </a:endParaRPr>
            </a:p>
          </p:txBody>
        </p:sp>
        <p:sp>
          <p:nvSpPr>
            <p:cNvPr id="95" name="Rectangle 334">
              <a:extLst>
                <a:ext uri="{FF2B5EF4-FFF2-40B4-BE49-F238E27FC236}">
                  <a16:creationId xmlns:a16="http://schemas.microsoft.com/office/drawing/2014/main" id="{7320F925-0922-EF56-C380-362A9CC48FEB}"/>
                </a:ext>
              </a:extLst>
            </p:cNvPr>
            <p:cNvSpPr/>
            <p:nvPr/>
          </p:nvSpPr>
          <p:spPr>
            <a:xfrm>
              <a:off x="6586541" y="3548067"/>
              <a:ext cx="4185761" cy="351145"/>
            </a:xfrm>
            <a:prstGeom prst="rect">
              <a:avLst/>
            </a:prstGeom>
          </p:spPr>
          <p:txBody>
            <a:bodyPr wrap="none">
              <a:spAutoFit/>
            </a:bodyPr>
            <a:lstStyle/>
            <a:p>
              <a:r>
                <a:rPr lang="zh-CN" altLang="en-US" sz="1200" dirty="0">
                  <a:solidFill>
                    <a:srgbClr val="333333"/>
                  </a:solidFill>
                  <a:latin typeface="+mn-ea"/>
                </a:rPr>
                <a:t>曲柄为主动件且</a:t>
              </a:r>
              <a:r>
                <a:rPr lang="zh-CN" altLang="en-US" sz="1200" b="1" dirty="0">
                  <a:solidFill>
                    <a:srgbClr val="333333"/>
                  </a:solidFill>
                  <a:latin typeface="+mn-ea"/>
                </a:rPr>
                <a:t>等速</a:t>
              </a:r>
              <a:r>
                <a:rPr lang="zh-CN" altLang="en-US" sz="1200" dirty="0">
                  <a:solidFill>
                    <a:srgbClr val="333333"/>
                  </a:solidFill>
                  <a:latin typeface="+mn-ea"/>
                </a:rPr>
                <a:t>转动，而摇杆为从动件作</a:t>
              </a:r>
              <a:r>
                <a:rPr lang="zh-CN" altLang="en-US" sz="1200" b="1" dirty="0">
                  <a:solidFill>
                    <a:srgbClr val="333333"/>
                  </a:solidFill>
                  <a:latin typeface="+mn-ea"/>
                </a:rPr>
                <a:t>变速往返摆动</a:t>
              </a:r>
              <a:endParaRPr lang="en-US" sz="1200" b="1" dirty="0">
                <a:solidFill>
                  <a:srgbClr val="333333"/>
                </a:solidFill>
                <a:latin typeface="+mn-ea"/>
              </a:endParaRPr>
            </a:p>
          </p:txBody>
        </p:sp>
      </p:grpSp>
      <p:pic>
        <p:nvPicPr>
          <p:cNvPr id="100" name="Picture 2">
            <a:extLst>
              <a:ext uri="{FF2B5EF4-FFF2-40B4-BE49-F238E27FC236}">
                <a16:creationId xmlns:a16="http://schemas.microsoft.com/office/drawing/2014/main" id="{7C6880F0-36DD-34D7-6ADB-5DBDD7F011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4020" y="5006325"/>
            <a:ext cx="2826689" cy="1677027"/>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5">
            <a:extLst>
              <a:ext uri="{FF2B5EF4-FFF2-40B4-BE49-F238E27FC236}">
                <a16:creationId xmlns:a16="http://schemas.microsoft.com/office/drawing/2014/main" id="{9294FB7A-E290-BB7C-FEEA-4821C16CE90B}"/>
              </a:ext>
            </a:extLst>
          </p:cNvPr>
          <p:cNvSpPr/>
          <p:nvPr/>
        </p:nvSpPr>
        <p:spPr>
          <a:xfrm>
            <a:off x="6760119" y="667221"/>
            <a:ext cx="5170623" cy="887487"/>
          </a:xfrm>
          <a:prstGeom prst="rect">
            <a:avLst/>
          </a:prstGeom>
        </p:spPr>
        <p:txBody>
          <a:bodyPr wrap="square">
            <a:spAutoFit/>
          </a:bodyPr>
          <a:lstStyle/>
          <a:p>
            <a:pPr>
              <a:lnSpc>
                <a:spcPct val="150000"/>
              </a:lnSpc>
            </a:pPr>
            <a:r>
              <a:rPr lang="zh-CN" altLang="en-US" sz="1200" dirty="0">
                <a:latin typeface="+mn-ea"/>
                <a:cs typeface="Open Sans Light" pitchFamily="34" charset="0"/>
              </a:rPr>
              <a:t>       </a:t>
            </a:r>
            <a:r>
              <a:rPr lang="zh-CN" altLang="en-US" sz="1200" dirty="0">
                <a:solidFill>
                  <a:schemeClr val="tx1">
                    <a:lumMod val="85000"/>
                    <a:lumOff val="15000"/>
                  </a:schemeClr>
                </a:solidFill>
                <a:latin typeface="+mn-ea"/>
                <a:cs typeface="Open Sans Light" pitchFamily="34" charset="0"/>
              </a:rPr>
              <a:t>曲柄滑块机构制作</a:t>
            </a:r>
            <a:r>
              <a:rPr lang="zh-CN" altLang="en-US" sz="1200" b="1" dirty="0">
                <a:solidFill>
                  <a:schemeClr val="tx1">
                    <a:lumMod val="85000"/>
                    <a:lumOff val="15000"/>
                  </a:schemeClr>
                </a:solidFill>
                <a:latin typeface="+mn-ea"/>
                <a:cs typeface="Open Sans Light" pitchFamily="34" charset="0"/>
              </a:rPr>
              <a:t>难度中等</a:t>
            </a:r>
            <a:r>
              <a:rPr lang="zh-CN" altLang="en-US" sz="1200" dirty="0">
                <a:solidFill>
                  <a:schemeClr val="tx1">
                    <a:lumMod val="85000"/>
                    <a:lumOff val="15000"/>
                  </a:schemeClr>
                </a:solidFill>
                <a:latin typeface="+mn-ea"/>
                <a:cs typeface="Open Sans Light" pitchFamily="34" charset="0"/>
              </a:rPr>
              <a:t>，采取偏置方式具有</a:t>
            </a:r>
            <a:r>
              <a:rPr lang="zh-CN" altLang="en-US" sz="1200" b="1" dirty="0">
                <a:solidFill>
                  <a:schemeClr val="tx1">
                    <a:lumMod val="85000"/>
                    <a:lumOff val="15000"/>
                  </a:schemeClr>
                </a:solidFill>
                <a:latin typeface="+mn-ea"/>
                <a:cs typeface="Open Sans Light" pitchFamily="34" charset="0"/>
              </a:rPr>
              <a:t>急回特性</a:t>
            </a:r>
            <a:r>
              <a:rPr lang="zh-CN" altLang="en-US" sz="1200" dirty="0">
                <a:solidFill>
                  <a:schemeClr val="tx1">
                    <a:lumMod val="85000"/>
                    <a:lumOff val="15000"/>
                  </a:schemeClr>
                </a:solidFill>
                <a:latin typeface="+mn-ea"/>
                <a:cs typeface="Open Sans Light" pitchFamily="34" charset="0"/>
              </a:rPr>
              <a:t>，可以提高运行效率，采取双曲柄带动滑块的方式可以使运行更加</a:t>
            </a:r>
            <a:r>
              <a:rPr lang="zh-CN" altLang="en-US" sz="1200" b="1" dirty="0">
                <a:solidFill>
                  <a:schemeClr val="tx1">
                    <a:lumMod val="85000"/>
                    <a:lumOff val="15000"/>
                  </a:schemeClr>
                </a:solidFill>
                <a:latin typeface="+mn-ea"/>
                <a:cs typeface="Open Sans Light" pitchFamily="34" charset="0"/>
              </a:rPr>
              <a:t>简便</a:t>
            </a:r>
            <a:r>
              <a:rPr lang="zh-CN" altLang="en-US" sz="1200" dirty="0">
                <a:solidFill>
                  <a:schemeClr val="tx1">
                    <a:lumMod val="85000"/>
                    <a:lumOff val="15000"/>
                  </a:schemeClr>
                </a:solidFill>
                <a:latin typeface="+mn-ea"/>
                <a:cs typeface="Open Sans Light" pitchFamily="34" charset="0"/>
              </a:rPr>
              <a:t>，也利于安装。</a:t>
            </a:r>
            <a:endParaRPr lang="ms-MY" sz="1200" dirty="0">
              <a:solidFill>
                <a:schemeClr val="tx1">
                  <a:lumMod val="85000"/>
                  <a:lumOff val="15000"/>
                </a:schemeClr>
              </a:solidFill>
              <a:latin typeface="+mn-ea"/>
              <a:cs typeface="Open Sans Light" pitchFamily="34" charset="0"/>
            </a:endParaRPr>
          </a:p>
        </p:txBody>
      </p:sp>
      <p:pic>
        <p:nvPicPr>
          <p:cNvPr id="102" name="图片 101">
            <a:extLst>
              <a:ext uri="{FF2B5EF4-FFF2-40B4-BE49-F238E27FC236}">
                <a16:creationId xmlns:a16="http://schemas.microsoft.com/office/drawing/2014/main" id="{1CF8102D-EA2E-F539-ECDA-D67B45F04214}"/>
              </a:ext>
            </a:extLst>
          </p:cNvPr>
          <p:cNvPicPr>
            <a:picLocks noChangeAspect="1"/>
          </p:cNvPicPr>
          <p:nvPr/>
        </p:nvPicPr>
        <p:blipFill>
          <a:blip r:embed="rId8"/>
          <a:stretch>
            <a:fillRect/>
          </a:stretch>
        </p:blipFill>
        <p:spPr>
          <a:xfrm>
            <a:off x="8317893" y="1515611"/>
            <a:ext cx="3265860" cy="1795861"/>
          </a:xfrm>
          <a:prstGeom prst="rect">
            <a:avLst/>
          </a:prstGeom>
        </p:spPr>
      </p:pic>
    </p:spTree>
  </p:cSld>
  <p:clrMapOvr>
    <a:masterClrMapping/>
  </p:clrMapOvr>
  <p:transition advTm="1498">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传动方案的选择</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17" name="Freeform 45"/>
          <p:cNvSpPr>
            <a:spLocks noEditPoints="1"/>
          </p:cNvSpPr>
          <p:nvPr/>
        </p:nvSpPr>
        <p:spPr bwMode="auto">
          <a:xfrm flipH="1">
            <a:off x="6075287" y="2312722"/>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18" name="矩形 17"/>
          <p:cNvSpPr/>
          <p:nvPr/>
        </p:nvSpPr>
        <p:spPr>
          <a:xfrm>
            <a:off x="6593021" y="2312722"/>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为了方便制作及体积要小，采用较为简单的结构，曲柄滑块机构，但是两个连杆如果不能保持平面度则不稳定。</a:t>
            </a:r>
          </a:p>
        </p:txBody>
      </p:sp>
      <p:sp>
        <p:nvSpPr>
          <p:cNvPr id="19" name="Freeform 45"/>
          <p:cNvSpPr>
            <a:spLocks noEditPoints="1"/>
          </p:cNvSpPr>
          <p:nvPr/>
        </p:nvSpPr>
        <p:spPr bwMode="auto">
          <a:xfrm flipH="1">
            <a:off x="6075287" y="3336647"/>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20" name="矩形 19"/>
          <p:cNvSpPr/>
          <p:nvPr/>
        </p:nvSpPr>
        <p:spPr>
          <a:xfrm>
            <a:off x="6593021" y="3336647"/>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使用偏心轮机构将机构简化，增加稳定性的同时，可以使结构变得更加紧凑。</a:t>
            </a:r>
          </a:p>
        </p:txBody>
      </p:sp>
      <p:sp>
        <p:nvSpPr>
          <p:cNvPr id="21" name="Freeform 45"/>
          <p:cNvSpPr>
            <a:spLocks noEditPoints="1"/>
          </p:cNvSpPr>
          <p:nvPr/>
        </p:nvSpPr>
        <p:spPr bwMode="auto">
          <a:xfrm flipH="1">
            <a:off x="6075287" y="4360571"/>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22" name="矩形 21"/>
          <p:cNvSpPr/>
          <p:nvPr/>
        </p:nvSpPr>
        <p:spPr>
          <a:xfrm>
            <a:off x="6593020" y="4360571"/>
            <a:ext cx="4549255" cy="753668"/>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偏心轮机构也有很多形式，为了最简化制作，只是将孔做在一侧，并未使用嵌套形式的偏心轮，固然会损失一部分稳定，但对于模型已经够用了。</a:t>
            </a:r>
          </a:p>
        </p:txBody>
      </p:sp>
      <p:pic>
        <p:nvPicPr>
          <p:cNvPr id="23" name="图片 22">
            <a:extLst>
              <a:ext uri="{FF2B5EF4-FFF2-40B4-BE49-F238E27FC236}">
                <a16:creationId xmlns:a16="http://schemas.microsoft.com/office/drawing/2014/main" id="{192CBE73-C87F-6210-B97E-E9EECEE2EDA9}"/>
              </a:ext>
            </a:extLst>
          </p:cNvPr>
          <p:cNvPicPr>
            <a:picLocks noChangeAspect="1"/>
          </p:cNvPicPr>
          <p:nvPr/>
        </p:nvPicPr>
        <p:blipFill rotWithShape="1">
          <a:blip r:embed="rId5" cstate="print">
            <a:clrChange>
              <a:clrFrom>
                <a:srgbClr val="F5F5F5"/>
              </a:clrFrom>
              <a:clrTo>
                <a:srgbClr val="F5F5F5">
                  <a:alpha val="0"/>
                </a:srgbClr>
              </a:clrTo>
            </a:clrChange>
            <a:extLst>
              <a:ext uri="{28A0092B-C50C-407E-A947-70E740481C1C}">
                <a14:useLocalDpi xmlns:a14="http://schemas.microsoft.com/office/drawing/2010/main" val="0"/>
              </a:ext>
            </a:extLst>
          </a:blip>
          <a:srcRect l="17019" r="18726"/>
          <a:stretch/>
        </p:blipFill>
        <p:spPr>
          <a:xfrm>
            <a:off x="430824" y="2122817"/>
            <a:ext cx="5046608" cy="3411605"/>
          </a:xfrm>
          <a:prstGeom prst="rect">
            <a:avLst/>
          </a:prstGeom>
        </p:spPr>
      </p:pic>
    </p:spTree>
  </p:cSld>
  <p:clrMapOvr>
    <a:masterClrMapping/>
  </p:clrMapOvr>
  <p:transition advTm="2153">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730665" y="1028953"/>
            <a:ext cx="8730671" cy="4800093"/>
          </a:xfrm>
          <a:prstGeom prst="rect">
            <a:avLst/>
          </a:prstGeom>
          <a:noFill/>
          <a:ln>
            <a:noFill/>
          </a:ln>
        </p:spPr>
      </p:pic>
      <p:sp>
        <p:nvSpPr>
          <p:cNvPr id="13" name="文本框 12"/>
          <p:cNvSpPr txBox="1"/>
          <p:nvPr/>
        </p:nvSpPr>
        <p:spPr>
          <a:xfrm>
            <a:off x="4339770" y="1920447"/>
            <a:ext cx="3512458" cy="1861185"/>
          </a:xfrm>
          <a:prstGeom prst="rect">
            <a:avLst/>
          </a:prstGeom>
          <a:noFill/>
        </p:spPr>
        <p:txBody>
          <a:bodyPr wrap="square" rtlCol="0">
            <a:spAutoFit/>
          </a:bodyPr>
          <a:lstStyle/>
          <a:p>
            <a:pPr algn="ctr"/>
            <a:r>
              <a:rPr lang="zh-CN" altLang="en-US" sz="11500" dirty="0">
                <a:solidFill>
                  <a:schemeClr val="bg1"/>
                </a:solidFill>
                <a:effectLst>
                  <a:outerShdw blurRad="38100" dist="38100" dir="2700000" algn="tl">
                    <a:srgbClr val="000000">
                      <a:alpha val="43137"/>
                    </a:srgbClr>
                  </a:outerShdw>
                </a:effectLst>
              </a:rPr>
              <a:t>贰</a:t>
            </a:r>
          </a:p>
        </p:txBody>
      </p:sp>
      <p:sp>
        <p:nvSpPr>
          <p:cNvPr id="14" name="文本框 13"/>
          <p:cNvSpPr txBox="1"/>
          <p:nvPr/>
        </p:nvSpPr>
        <p:spPr>
          <a:xfrm>
            <a:off x="3693381" y="4092931"/>
            <a:ext cx="4805236" cy="338554"/>
          </a:xfrm>
          <a:prstGeom prst="rect">
            <a:avLst/>
          </a:prstGeom>
          <a:noFill/>
        </p:spPr>
        <p:txBody>
          <a:bodyPr wrap="square" rtlCol="0">
            <a:spAutoFit/>
          </a:bodyPr>
          <a:lstStyle/>
          <a:p>
            <a:pPr algn="ctr"/>
            <a:r>
              <a:rPr lang="en-US" altLang="zh-CN" sz="1600" b="1" dirty="0">
                <a:solidFill>
                  <a:schemeClr val="bg1"/>
                </a:solidFill>
                <a:latin typeface="华文仿宋" panose="02010600040101010101" pitchFamily="2" charset="-122"/>
                <a:ea typeface="华文仿宋" panose="02010600040101010101" pitchFamily="2" charset="-122"/>
              </a:rPr>
              <a:t>Circuit Design</a:t>
            </a:r>
            <a:endParaRPr lang="zh-CN" altLang="en-US" sz="1600" b="1" dirty="0">
              <a:solidFill>
                <a:schemeClr val="bg1"/>
              </a:solidFill>
              <a:latin typeface="华文仿宋" panose="02010600040101010101" pitchFamily="2" charset="-122"/>
              <a:ea typeface="华文仿宋" panose="02010600040101010101" pitchFamily="2" charset="-122"/>
            </a:endParaRPr>
          </a:p>
        </p:txBody>
      </p:sp>
      <p:sp>
        <p:nvSpPr>
          <p:cNvPr id="15" name="文本框 14"/>
          <p:cNvSpPr txBox="1"/>
          <p:nvPr/>
        </p:nvSpPr>
        <p:spPr>
          <a:xfrm>
            <a:off x="4093152" y="3511874"/>
            <a:ext cx="4005695" cy="581057"/>
          </a:xfrm>
          <a:prstGeom prst="rect">
            <a:avLst/>
          </a:prstGeom>
          <a:noFill/>
        </p:spPr>
        <p:txBody>
          <a:bodyPr wrap="square" rtlCol="0">
            <a:spAutoFit/>
          </a:bodyPr>
          <a:lstStyle/>
          <a:p>
            <a:pPr lvl="0" algn="ctr">
              <a:lnSpc>
                <a:spcPct val="150000"/>
              </a:lnSpc>
              <a:spcBef>
                <a:spcPts val="1000"/>
              </a:spcBef>
              <a:defRPr/>
            </a:pPr>
            <a:r>
              <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电路设计</a:t>
            </a:r>
            <a:endParaRPr lang="en-US" altLang="zh-CN"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Tree>
  </p:cSld>
  <p:clrMapOvr>
    <a:masterClrMapping/>
  </p:clrMapOvr>
  <p:transition advTm="1638">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2" name="文本框 1"/>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电路元器件的选择</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73" name="Rounded Rectangle 43"/>
          <p:cNvSpPr/>
          <p:nvPr/>
        </p:nvSpPr>
        <p:spPr>
          <a:xfrm>
            <a:off x="4151359" y="3879442"/>
            <a:ext cx="618924" cy="618924"/>
          </a:xfrm>
          <a:prstGeom prst="roundRec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tx1">
                  <a:lumMod val="75000"/>
                  <a:lumOff val="25000"/>
                </a:schemeClr>
              </a:solidFill>
              <a:latin typeface="微软雅黑" panose="020B0503020204020204" charset="-122"/>
              <a:ea typeface="微软雅黑" panose="020B0503020204020204" charset="-122"/>
            </a:endParaRPr>
          </a:p>
        </p:txBody>
      </p:sp>
      <p:sp>
        <p:nvSpPr>
          <p:cNvPr id="74" name="Rounded Rectangle 2"/>
          <p:cNvSpPr/>
          <p:nvPr/>
        </p:nvSpPr>
        <p:spPr>
          <a:xfrm>
            <a:off x="2428065" y="1806249"/>
            <a:ext cx="618924" cy="618924"/>
          </a:xfrm>
          <a:prstGeom prst="roundRec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tx1">
                  <a:lumMod val="75000"/>
                  <a:lumOff val="25000"/>
                </a:schemeClr>
              </a:solidFill>
              <a:latin typeface="微软雅黑" panose="020B0503020204020204" charset="-122"/>
              <a:ea typeface="微软雅黑" panose="020B0503020204020204" charset="-122"/>
            </a:endParaRPr>
          </a:p>
        </p:txBody>
      </p:sp>
      <p:sp>
        <p:nvSpPr>
          <p:cNvPr id="75" name="AutoShape 6"/>
          <p:cNvSpPr/>
          <p:nvPr/>
        </p:nvSpPr>
        <p:spPr bwMode="auto">
          <a:xfrm>
            <a:off x="2613742" y="1989966"/>
            <a:ext cx="247570" cy="247570"/>
          </a:xfrm>
          <a:custGeom>
            <a:avLst/>
            <a:gdLst>
              <a:gd name="T0" fmla="*/ 357417 w 21600"/>
              <a:gd name="T1" fmla="*/ 0 h 21600"/>
              <a:gd name="T2" fmla="*/ 374086 w 21600"/>
              <a:gd name="T3" fmla="*/ 8396 h 21600"/>
              <a:gd name="T4" fmla="*/ 381000 w 21600"/>
              <a:gd name="T5" fmla="*/ 28504 h 21600"/>
              <a:gd name="T6" fmla="*/ 381000 w 21600"/>
              <a:gd name="T7" fmla="*/ 352496 h 21600"/>
              <a:gd name="T8" fmla="*/ 374086 w 21600"/>
              <a:gd name="T9" fmla="*/ 372551 h 21600"/>
              <a:gd name="T10" fmla="*/ 357417 w 21600"/>
              <a:gd name="T11" fmla="*/ 381000 h 21600"/>
              <a:gd name="T12" fmla="*/ 24183 w 21600"/>
              <a:gd name="T13" fmla="*/ 381000 h 21600"/>
              <a:gd name="T14" fmla="*/ 7250 w 21600"/>
              <a:gd name="T15" fmla="*/ 372551 h 21600"/>
              <a:gd name="T16" fmla="*/ 0 w 21600"/>
              <a:gd name="T17" fmla="*/ 352496 h 21600"/>
              <a:gd name="T18" fmla="*/ 0 w 21600"/>
              <a:gd name="T19" fmla="*/ 28504 h 21600"/>
              <a:gd name="T20" fmla="*/ 7250 w 21600"/>
              <a:gd name="T21" fmla="*/ 8396 h 21600"/>
              <a:gd name="T22" fmla="*/ 24183 w 21600"/>
              <a:gd name="T23" fmla="*/ 0 h 21600"/>
              <a:gd name="T24" fmla="*/ 357417 w 21600"/>
              <a:gd name="T25" fmla="*/ 0 h 21600"/>
              <a:gd name="T26" fmla="*/ 349356 w 21600"/>
              <a:gd name="T27" fmla="*/ 38135 h 21600"/>
              <a:gd name="T28" fmla="*/ 31821 w 21600"/>
              <a:gd name="T29" fmla="*/ 38135 h 21600"/>
              <a:gd name="T30" fmla="*/ 31821 w 21600"/>
              <a:gd name="T31" fmla="*/ 342759 h 21600"/>
              <a:gd name="T32" fmla="*/ 349356 w 21600"/>
              <a:gd name="T33" fmla="*/ 342759 h 21600"/>
              <a:gd name="T34" fmla="*/ 349356 w 21600"/>
              <a:gd name="T35" fmla="*/ 38135 h 21600"/>
              <a:gd name="T36" fmla="*/ 105445 w 21600"/>
              <a:gd name="T37" fmla="*/ 315507 h 21600"/>
              <a:gd name="T38" fmla="*/ 63482 w 21600"/>
              <a:gd name="T39" fmla="*/ 315507 h 21600"/>
              <a:gd name="T40" fmla="*/ 63482 w 21600"/>
              <a:gd name="T41" fmla="*/ 225496 h 21600"/>
              <a:gd name="T42" fmla="*/ 105445 w 21600"/>
              <a:gd name="T43" fmla="*/ 225496 h 21600"/>
              <a:gd name="T44" fmla="*/ 105445 w 21600"/>
              <a:gd name="T45" fmla="*/ 315507 h 21600"/>
              <a:gd name="T46" fmla="*/ 175719 w 21600"/>
              <a:gd name="T47" fmla="*/ 315507 h 21600"/>
              <a:gd name="T48" fmla="*/ 134161 w 21600"/>
              <a:gd name="T49" fmla="*/ 315507 h 21600"/>
              <a:gd name="T50" fmla="*/ 134161 w 21600"/>
              <a:gd name="T51" fmla="*/ 123014 h 21600"/>
              <a:gd name="T52" fmla="*/ 175719 w 21600"/>
              <a:gd name="T53" fmla="*/ 123014 h 21600"/>
              <a:gd name="T54" fmla="*/ 175719 w 21600"/>
              <a:gd name="T55" fmla="*/ 315507 h 21600"/>
              <a:gd name="T56" fmla="*/ 247262 w 21600"/>
              <a:gd name="T57" fmla="*/ 315507 h 21600"/>
              <a:gd name="T58" fmla="*/ 205281 w 21600"/>
              <a:gd name="T59" fmla="*/ 315507 h 21600"/>
              <a:gd name="T60" fmla="*/ 205281 w 21600"/>
              <a:gd name="T61" fmla="*/ 168663 h 21600"/>
              <a:gd name="T62" fmla="*/ 247262 w 21600"/>
              <a:gd name="T63" fmla="*/ 168663 h 21600"/>
              <a:gd name="T64" fmla="*/ 247262 w 21600"/>
              <a:gd name="T65" fmla="*/ 315507 h 21600"/>
              <a:gd name="T66" fmla="*/ 317518 w 21600"/>
              <a:gd name="T67" fmla="*/ 315507 h 21600"/>
              <a:gd name="T68" fmla="*/ 275555 w 21600"/>
              <a:gd name="T69" fmla="*/ 315507 h 21600"/>
              <a:gd name="T70" fmla="*/ 275555 w 21600"/>
              <a:gd name="T71" fmla="*/ 86783 h 21600"/>
              <a:gd name="T72" fmla="*/ 317518 w 21600"/>
              <a:gd name="T73" fmla="*/ 86783 h 21600"/>
              <a:gd name="T74" fmla="*/ 317518 w 21600"/>
              <a:gd name="T75" fmla="*/ 315507 h 21600"/>
              <a:gd name="T76" fmla="*/ 317518 w 21600"/>
              <a:gd name="T77" fmla="*/ 315507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0263" y="0"/>
                </a:moveTo>
                <a:cubicBezTo>
                  <a:pt x="20631" y="0"/>
                  <a:pt x="20946" y="159"/>
                  <a:pt x="21208" y="476"/>
                </a:cubicBezTo>
                <a:cubicBezTo>
                  <a:pt x="21470" y="796"/>
                  <a:pt x="21600" y="1175"/>
                  <a:pt x="21600" y="1616"/>
                </a:cubicBezTo>
                <a:lnTo>
                  <a:pt x="21600" y="19984"/>
                </a:lnTo>
                <a:cubicBezTo>
                  <a:pt x="21600" y="20419"/>
                  <a:pt x="21470" y="20804"/>
                  <a:pt x="21208" y="21121"/>
                </a:cubicBezTo>
                <a:cubicBezTo>
                  <a:pt x="20946" y="21441"/>
                  <a:pt x="20631" y="21600"/>
                  <a:pt x="20263" y="21600"/>
                </a:cubicBezTo>
                <a:lnTo>
                  <a:pt x="1371" y="21600"/>
                </a:lnTo>
                <a:cubicBezTo>
                  <a:pt x="1004" y="21600"/>
                  <a:pt x="683" y="21441"/>
                  <a:pt x="411" y="21121"/>
                </a:cubicBezTo>
                <a:cubicBezTo>
                  <a:pt x="137" y="20804"/>
                  <a:pt x="0" y="20422"/>
                  <a:pt x="0" y="19984"/>
                </a:cubicBezTo>
                <a:lnTo>
                  <a:pt x="0" y="1616"/>
                </a:lnTo>
                <a:cubicBezTo>
                  <a:pt x="0" y="1175"/>
                  <a:pt x="137" y="796"/>
                  <a:pt x="411" y="476"/>
                </a:cubicBezTo>
                <a:cubicBezTo>
                  <a:pt x="683" y="159"/>
                  <a:pt x="1004" y="0"/>
                  <a:pt x="1371" y="0"/>
                </a:cubicBezTo>
                <a:lnTo>
                  <a:pt x="20263" y="0"/>
                </a:lnTo>
                <a:close/>
                <a:moveTo>
                  <a:pt x="19806" y="2162"/>
                </a:moveTo>
                <a:lnTo>
                  <a:pt x="1804" y="2162"/>
                </a:lnTo>
                <a:lnTo>
                  <a:pt x="1804" y="19432"/>
                </a:lnTo>
                <a:lnTo>
                  <a:pt x="19806" y="19432"/>
                </a:lnTo>
                <a:lnTo>
                  <a:pt x="19806" y="2162"/>
                </a:lnTo>
                <a:close/>
                <a:moveTo>
                  <a:pt x="5978" y="17887"/>
                </a:moveTo>
                <a:lnTo>
                  <a:pt x="3599" y="17887"/>
                </a:lnTo>
                <a:lnTo>
                  <a:pt x="3599" y="12784"/>
                </a:lnTo>
                <a:lnTo>
                  <a:pt x="5978" y="12784"/>
                </a:lnTo>
                <a:lnTo>
                  <a:pt x="5978" y="17887"/>
                </a:lnTo>
                <a:close/>
                <a:moveTo>
                  <a:pt x="9962" y="17887"/>
                </a:moveTo>
                <a:lnTo>
                  <a:pt x="7606" y="17887"/>
                </a:lnTo>
                <a:lnTo>
                  <a:pt x="7606" y="6974"/>
                </a:lnTo>
                <a:lnTo>
                  <a:pt x="9962" y="6974"/>
                </a:lnTo>
                <a:lnTo>
                  <a:pt x="9962" y="17887"/>
                </a:lnTo>
                <a:close/>
                <a:moveTo>
                  <a:pt x="14018" y="17887"/>
                </a:moveTo>
                <a:lnTo>
                  <a:pt x="11638" y="17887"/>
                </a:lnTo>
                <a:lnTo>
                  <a:pt x="11638" y="9562"/>
                </a:lnTo>
                <a:lnTo>
                  <a:pt x="14018" y="9562"/>
                </a:lnTo>
                <a:lnTo>
                  <a:pt x="14018" y="17887"/>
                </a:lnTo>
                <a:close/>
                <a:moveTo>
                  <a:pt x="18001" y="17887"/>
                </a:moveTo>
                <a:lnTo>
                  <a:pt x="15622" y="17887"/>
                </a:lnTo>
                <a:lnTo>
                  <a:pt x="15622" y="4920"/>
                </a:lnTo>
                <a:lnTo>
                  <a:pt x="18001" y="4920"/>
                </a:lnTo>
                <a:lnTo>
                  <a:pt x="18001" y="17887"/>
                </a:lnTo>
                <a:close/>
                <a:moveTo>
                  <a:pt x="18001" y="17887"/>
                </a:moveTo>
              </a:path>
            </a:pathLst>
          </a:custGeom>
          <a:blipFill>
            <a:blip r:embed="rId5"/>
            <a:stretch>
              <a:fillRect/>
            </a:stretch>
          </a:blipFill>
          <a:ln>
            <a:noFill/>
          </a:ln>
        </p:spPr>
        <p:txBody>
          <a:bodyPr lIns="0" tIns="0" rIns="0" bIns="0"/>
          <a:lstStyle/>
          <a:p>
            <a:endParaRPr lang="es-ES">
              <a:solidFill>
                <a:schemeClr val="tx1">
                  <a:lumMod val="75000"/>
                  <a:lumOff val="25000"/>
                </a:schemeClr>
              </a:solidFill>
              <a:latin typeface="微软雅黑" panose="020B0503020204020204" charset="-122"/>
              <a:ea typeface="微软雅黑" panose="020B0503020204020204" charset="-122"/>
            </a:endParaRPr>
          </a:p>
        </p:txBody>
      </p:sp>
      <p:sp>
        <p:nvSpPr>
          <p:cNvPr id="76" name="AutoShape 34"/>
          <p:cNvSpPr/>
          <p:nvPr/>
        </p:nvSpPr>
        <p:spPr bwMode="auto">
          <a:xfrm>
            <a:off x="4337036" y="4065119"/>
            <a:ext cx="247570" cy="247570"/>
          </a:xfrm>
          <a:custGeom>
            <a:avLst/>
            <a:gdLst>
              <a:gd name="T0" fmla="*/ 297621 w 21600"/>
              <a:gd name="T1" fmla="*/ 50288 h 21600"/>
              <a:gd name="T2" fmla="*/ 359040 w 21600"/>
              <a:gd name="T3" fmla="*/ 115200 h 21600"/>
              <a:gd name="T4" fmla="*/ 381000 w 21600"/>
              <a:gd name="T5" fmla="*/ 200078 h 21600"/>
              <a:gd name="T6" fmla="*/ 366095 w 21600"/>
              <a:gd name="T7" fmla="*/ 270369 h 21600"/>
              <a:gd name="T8" fmla="*/ 325138 w 21600"/>
              <a:gd name="T9" fmla="*/ 327872 h 21600"/>
              <a:gd name="T10" fmla="*/ 264319 w 21600"/>
              <a:gd name="T11" fmla="*/ 366783 h 21600"/>
              <a:gd name="T12" fmla="*/ 190077 w 21600"/>
              <a:gd name="T13" fmla="*/ 381000 h 21600"/>
              <a:gd name="T14" fmla="*/ 116152 w 21600"/>
              <a:gd name="T15" fmla="*/ 366783 h 21600"/>
              <a:gd name="T16" fmla="*/ 55757 w 21600"/>
              <a:gd name="T17" fmla="*/ 327872 h 21600"/>
              <a:gd name="T18" fmla="*/ 14905 w 21600"/>
              <a:gd name="T19" fmla="*/ 270369 h 21600"/>
              <a:gd name="T20" fmla="*/ 0 w 21600"/>
              <a:gd name="T21" fmla="*/ 200078 h 21600"/>
              <a:gd name="T22" fmla="*/ 21960 w 21600"/>
              <a:gd name="T23" fmla="*/ 115200 h 21600"/>
              <a:gd name="T24" fmla="*/ 83326 w 21600"/>
              <a:gd name="T25" fmla="*/ 50288 h 21600"/>
              <a:gd name="T26" fmla="*/ 90488 w 21600"/>
              <a:gd name="T27" fmla="*/ 48860 h 21600"/>
              <a:gd name="T28" fmla="*/ 96908 w 21600"/>
              <a:gd name="T29" fmla="*/ 52723 h 21600"/>
              <a:gd name="T30" fmla="*/ 119944 w 21600"/>
              <a:gd name="T31" fmla="*/ 84614 h 21600"/>
              <a:gd name="T32" fmla="*/ 121497 w 21600"/>
              <a:gd name="T33" fmla="*/ 91281 h 21600"/>
              <a:gd name="T34" fmla="*/ 117387 w 21600"/>
              <a:gd name="T35" fmla="*/ 97473 h 21600"/>
              <a:gd name="T36" fmla="*/ 75318 w 21600"/>
              <a:gd name="T37" fmla="*/ 141870 h 21600"/>
              <a:gd name="T38" fmla="*/ 60343 w 21600"/>
              <a:gd name="T39" fmla="*/ 200078 h 21600"/>
              <a:gd name="T40" fmla="*/ 70450 w 21600"/>
              <a:gd name="T41" fmla="*/ 248126 h 21600"/>
              <a:gd name="T42" fmla="*/ 98249 w 21600"/>
              <a:gd name="T43" fmla="*/ 287496 h 21600"/>
              <a:gd name="T44" fmla="*/ 139665 w 21600"/>
              <a:gd name="T45" fmla="*/ 313902 h 21600"/>
              <a:gd name="T46" fmla="*/ 190024 w 21600"/>
              <a:gd name="T47" fmla="*/ 323603 h 21600"/>
              <a:gd name="T48" fmla="*/ 240577 w 21600"/>
              <a:gd name="T49" fmla="*/ 313902 h 21600"/>
              <a:gd name="T50" fmla="*/ 282381 w 21600"/>
              <a:gd name="T51" fmla="*/ 287496 h 21600"/>
              <a:gd name="T52" fmla="*/ 310392 w 21600"/>
              <a:gd name="T53" fmla="*/ 248285 h 21600"/>
              <a:gd name="T54" fmla="*/ 320499 w 21600"/>
              <a:gd name="T55" fmla="*/ 200078 h 21600"/>
              <a:gd name="T56" fmla="*/ 305364 w 21600"/>
              <a:gd name="T57" fmla="*/ 141870 h 21600"/>
              <a:gd name="T58" fmla="*/ 263402 w 21600"/>
              <a:gd name="T59" fmla="*/ 97473 h 21600"/>
              <a:gd name="T60" fmla="*/ 259345 w 21600"/>
              <a:gd name="T61" fmla="*/ 91687 h 21600"/>
              <a:gd name="T62" fmla="*/ 260844 w 21600"/>
              <a:gd name="T63" fmla="*/ 84614 h 21600"/>
              <a:gd name="T64" fmla="*/ 283404 w 21600"/>
              <a:gd name="T65" fmla="*/ 52723 h 21600"/>
              <a:gd name="T66" fmla="*/ 289913 w 21600"/>
              <a:gd name="T67" fmla="*/ 49124 h 21600"/>
              <a:gd name="T68" fmla="*/ 297621 w 21600"/>
              <a:gd name="T69" fmla="*/ 50288 h 21600"/>
              <a:gd name="T70" fmla="*/ 170462 w 21600"/>
              <a:gd name="T71" fmla="*/ 190112 h 21600"/>
              <a:gd name="T72" fmla="*/ 163407 w 21600"/>
              <a:gd name="T73" fmla="*/ 187431 h 21600"/>
              <a:gd name="T74" fmla="*/ 160461 w 21600"/>
              <a:gd name="T75" fmla="*/ 180622 h 21600"/>
              <a:gd name="T76" fmla="*/ 160461 w 21600"/>
              <a:gd name="T77" fmla="*/ 9454 h 21600"/>
              <a:gd name="T78" fmla="*/ 163301 w 21600"/>
              <a:gd name="T79" fmla="*/ 2787 h 21600"/>
              <a:gd name="T80" fmla="*/ 170462 w 21600"/>
              <a:gd name="T81" fmla="*/ 0 h 21600"/>
              <a:gd name="T82" fmla="*/ 210644 w 21600"/>
              <a:gd name="T83" fmla="*/ 0 h 21600"/>
              <a:gd name="T84" fmla="*/ 217646 w 21600"/>
              <a:gd name="T85" fmla="*/ 2787 h 21600"/>
              <a:gd name="T86" fmla="*/ 220645 w 21600"/>
              <a:gd name="T87" fmla="*/ 9454 h 21600"/>
              <a:gd name="T88" fmla="*/ 220645 w 21600"/>
              <a:gd name="T89" fmla="*/ 180622 h 21600"/>
              <a:gd name="T90" fmla="*/ 217805 w 21600"/>
              <a:gd name="T91" fmla="*/ 187325 h 21600"/>
              <a:gd name="T92" fmla="*/ 210644 w 21600"/>
              <a:gd name="T93" fmla="*/ 190112 h 21600"/>
              <a:gd name="T94" fmla="*/ 170462 w 21600"/>
              <a:gd name="T95" fmla="*/ 190112 h 21600"/>
              <a:gd name="T96" fmla="*/ 170462 w 21600"/>
              <a:gd name="T97" fmla="*/ 190112 h 216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00" h="21600">
                <a:moveTo>
                  <a:pt x="16873" y="2851"/>
                </a:moveTo>
                <a:cubicBezTo>
                  <a:pt x="18364" y="3807"/>
                  <a:pt x="19524" y="5034"/>
                  <a:pt x="20355" y="6531"/>
                </a:cubicBezTo>
                <a:cubicBezTo>
                  <a:pt x="21185" y="8031"/>
                  <a:pt x="21600" y="9635"/>
                  <a:pt x="21600" y="11343"/>
                </a:cubicBezTo>
                <a:cubicBezTo>
                  <a:pt x="21600" y="12760"/>
                  <a:pt x="21318" y="14087"/>
                  <a:pt x="20755" y="15328"/>
                </a:cubicBezTo>
                <a:cubicBezTo>
                  <a:pt x="20185" y="16569"/>
                  <a:pt x="19415" y="17655"/>
                  <a:pt x="18433" y="18588"/>
                </a:cubicBezTo>
                <a:cubicBezTo>
                  <a:pt x="17452" y="19521"/>
                  <a:pt x="16300" y="20255"/>
                  <a:pt x="14985" y="20794"/>
                </a:cubicBezTo>
                <a:cubicBezTo>
                  <a:pt x="13670" y="21332"/>
                  <a:pt x="12270" y="21600"/>
                  <a:pt x="10776" y="21600"/>
                </a:cubicBezTo>
                <a:cubicBezTo>
                  <a:pt x="9288" y="21600"/>
                  <a:pt x="7891" y="21332"/>
                  <a:pt x="6585" y="20794"/>
                </a:cubicBezTo>
                <a:cubicBezTo>
                  <a:pt x="5279" y="20255"/>
                  <a:pt x="4136" y="19521"/>
                  <a:pt x="3161" y="18588"/>
                </a:cubicBezTo>
                <a:cubicBezTo>
                  <a:pt x="2185" y="17655"/>
                  <a:pt x="1412" y="16569"/>
                  <a:pt x="845" y="15328"/>
                </a:cubicBezTo>
                <a:cubicBezTo>
                  <a:pt x="279" y="14087"/>
                  <a:pt x="0" y="12760"/>
                  <a:pt x="0" y="11343"/>
                </a:cubicBezTo>
                <a:cubicBezTo>
                  <a:pt x="0" y="9635"/>
                  <a:pt x="415" y="8031"/>
                  <a:pt x="1245" y="6531"/>
                </a:cubicBezTo>
                <a:cubicBezTo>
                  <a:pt x="2076" y="5034"/>
                  <a:pt x="3236" y="3807"/>
                  <a:pt x="4724" y="2851"/>
                </a:cubicBezTo>
                <a:cubicBezTo>
                  <a:pt x="4839" y="2762"/>
                  <a:pt x="4976" y="2733"/>
                  <a:pt x="5130" y="2770"/>
                </a:cubicBezTo>
                <a:cubicBezTo>
                  <a:pt x="5306" y="2805"/>
                  <a:pt x="5430" y="2880"/>
                  <a:pt x="5494" y="2989"/>
                </a:cubicBezTo>
                <a:lnTo>
                  <a:pt x="6800" y="4797"/>
                </a:lnTo>
                <a:cubicBezTo>
                  <a:pt x="6897" y="4907"/>
                  <a:pt x="6927" y="5034"/>
                  <a:pt x="6888" y="5175"/>
                </a:cubicBezTo>
                <a:cubicBezTo>
                  <a:pt x="6849" y="5319"/>
                  <a:pt x="6770" y="5437"/>
                  <a:pt x="6655" y="5526"/>
                </a:cubicBezTo>
                <a:cubicBezTo>
                  <a:pt x="5630" y="6185"/>
                  <a:pt x="4833" y="7026"/>
                  <a:pt x="4270" y="8043"/>
                </a:cubicBezTo>
                <a:cubicBezTo>
                  <a:pt x="3703" y="9056"/>
                  <a:pt x="3421" y="10156"/>
                  <a:pt x="3421" y="11343"/>
                </a:cubicBezTo>
                <a:cubicBezTo>
                  <a:pt x="3421" y="12299"/>
                  <a:pt x="3612" y="13209"/>
                  <a:pt x="3994" y="14067"/>
                </a:cubicBezTo>
                <a:cubicBezTo>
                  <a:pt x="4376" y="14925"/>
                  <a:pt x="4900" y="15668"/>
                  <a:pt x="5570" y="16299"/>
                </a:cubicBezTo>
                <a:cubicBezTo>
                  <a:pt x="6236" y="16929"/>
                  <a:pt x="7021" y="17430"/>
                  <a:pt x="7918" y="17796"/>
                </a:cubicBezTo>
                <a:cubicBezTo>
                  <a:pt x="8815" y="18162"/>
                  <a:pt x="9770" y="18346"/>
                  <a:pt x="10773" y="18346"/>
                </a:cubicBezTo>
                <a:cubicBezTo>
                  <a:pt x="11779" y="18346"/>
                  <a:pt x="12733" y="18162"/>
                  <a:pt x="13639" y="17796"/>
                </a:cubicBezTo>
                <a:cubicBezTo>
                  <a:pt x="14542" y="17430"/>
                  <a:pt x="15333" y="16929"/>
                  <a:pt x="16009" y="16299"/>
                </a:cubicBezTo>
                <a:cubicBezTo>
                  <a:pt x="16685" y="15668"/>
                  <a:pt x="17215" y="14928"/>
                  <a:pt x="17597" y="14076"/>
                </a:cubicBezTo>
                <a:cubicBezTo>
                  <a:pt x="17979" y="13220"/>
                  <a:pt x="18170" y="12307"/>
                  <a:pt x="18170" y="11343"/>
                </a:cubicBezTo>
                <a:cubicBezTo>
                  <a:pt x="18170" y="10156"/>
                  <a:pt x="17882" y="9056"/>
                  <a:pt x="17312" y="8043"/>
                </a:cubicBezTo>
                <a:cubicBezTo>
                  <a:pt x="16742" y="7023"/>
                  <a:pt x="15952" y="6185"/>
                  <a:pt x="14933" y="5526"/>
                </a:cubicBezTo>
                <a:cubicBezTo>
                  <a:pt x="14800" y="5437"/>
                  <a:pt x="14721" y="5324"/>
                  <a:pt x="14703" y="5198"/>
                </a:cubicBezTo>
                <a:cubicBezTo>
                  <a:pt x="14664" y="5051"/>
                  <a:pt x="14694" y="4916"/>
                  <a:pt x="14788" y="4797"/>
                </a:cubicBezTo>
                <a:lnTo>
                  <a:pt x="16067" y="2989"/>
                </a:lnTo>
                <a:cubicBezTo>
                  <a:pt x="16161" y="2880"/>
                  <a:pt x="16285" y="2811"/>
                  <a:pt x="16436" y="2785"/>
                </a:cubicBezTo>
                <a:cubicBezTo>
                  <a:pt x="16594" y="2756"/>
                  <a:pt x="16739" y="2779"/>
                  <a:pt x="16873" y="2851"/>
                </a:cubicBezTo>
                <a:moveTo>
                  <a:pt x="9664" y="10778"/>
                </a:moveTo>
                <a:cubicBezTo>
                  <a:pt x="9509" y="10778"/>
                  <a:pt x="9376" y="10727"/>
                  <a:pt x="9264" y="10626"/>
                </a:cubicBezTo>
                <a:cubicBezTo>
                  <a:pt x="9155" y="10525"/>
                  <a:pt x="9097" y="10398"/>
                  <a:pt x="9097" y="10240"/>
                </a:cubicBezTo>
                <a:lnTo>
                  <a:pt x="9097" y="536"/>
                </a:lnTo>
                <a:cubicBezTo>
                  <a:pt x="9097" y="389"/>
                  <a:pt x="9151" y="265"/>
                  <a:pt x="9258" y="158"/>
                </a:cubicBezTo>
                <a:cubicBezTo>
                  <a:pt x="9364" y="49"/>
                  <a:pt x="9497" y="0"/>
                  <a:pt x="9664" y="0"/>
                </a:cubicBezTo>
                <a:lnTo>
                  <a:pt x="11942" y="0"/>
                </a:lnTo>
                <a:cubicBezTo>
                  <a:pt x="12097" y="0"/>
                  <a:pt x="12230" y="49"/>
                  <a:pt x="12339" y="158"/>
                </a:cubicBezTo>
                <a:cubicBezTo>
                  <a:pt x="12451" y="265"/>
                  <a:pt x="12509" y="389"/>
                  <a:pt x="12509" y="536"/>
                </a:cubicBezTo>
                <a:lnTo>
                  <a:pt x="12509" y="10240"/>
                </a:lnTo>
                <a:cubicBezTo>
                  <a:pt x="12509" y="10387"/>
                  <a:pt x="12455" y="10513"/>
                  <a:pt x="12348" y="10620"/>
                </a:cubicBezTo>
                <a:cubicBezTo>
                  <a:pt x="12242" y="10724"/>
                  <a:pt x="12106" y="10778"/>
                  <a:pt x="11942" y="10778"/>
                </a:cubicBezTo>
                <a:lnTo>
                  <a:pt x="9664" y="10778"/>
                </a:lnTo>
                <a:close/>
                <a:moveTo>
                  <a:pt x="9664" y="10778"/>
                </a:moveTo>
              </a:path>
            </a:pathLst>
          </a:custGeom>
          <a:blipFill>
            <a:blip r:embed="rId5"/>
            <a:stretch>
              <a:fillRect/>
            </a:stretch>
          </a:blipFill>
          <a:ln>
            <a:noFill/>
          </a:ln>
        </p:spPr>
        <p:txBody>
          <a:bodyPr lIns="0" tIns="0" rIns="0" bIns="0"/>
          <a:lstStyle/>
          <a:p>
            <a:endParaRPr lang="es-ES">
              <a:solidFill>
                <a:schemeClr val="tx1">
                  <a:lumMod val="75000"/>
                  <a:lumOff val="25000"/>
                </a:schemeClr>
              </a:solidFill>
              <a:latin typeface="微软雅黑" panose="020B0503020204020204" charset="-122"/>
              <a:ea typeface="微软雅黑" panose="020B0503020204020204" charset="-122"/>
            </a:endParaRPr>
          </a:p>
        </p:txBody>
      </p:sp>
      <p:sp>
        <p:nvSpPr>
          <p:cNvPr id="77" name="TextBox 13"/>
          <p:cNvSpPr txBox="1"/>
          <p:nvPr/>
        </p:nvSpPr>
        <p:spPr>
          <a:xfrm>
            <a:off x="2081087" y="2494114"/>
            <a:ext cx="1312880"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电机</a:t>
            </a:r>
          </a:p>
        </p:txBody>
      </p:sp>
      <p:sp>
        <p:nvSpPr>
          <p:cNvPr id="78" name="TextBox 13"/>
          <p:cNvSpPr txBox="1"/>
          <p:nvPr/>
        </p:nvSpPr>
        <p:spPr>
          <a:xfrm>
            <a:off x="1404216" y="2820659"/>
            <a:ext cx="2666622" cy="64601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因为模型较小，采用</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3D</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打印的形式进行制作，则电机负载较小，为了减小模型体积选用</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N20</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直流减速电机。</a:t>
            </a:r>
          </a:p>
        </p:txBody>
      </p:sp>
      <p:sp>
        <p:nvSpPr>
          <p:cNvPr id="79" name="TextBox 13"/>
          <p:cNvSpPr txBox="1"/>
          <p:nvPr/>
        </p:nvSpPr>
        <p:spPr>
          <a:xfrm>
            <a:off x="3804381" y="4538570"/>
            <a:ext cx="1312880" cy="270459"/>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电机驱动</a:t>
            </a:r>
          </a:p>
        </p:txBody>
      </p:sp>
      <p:sp>
        <p:nvSpPr>
          <p:cNvPr id="80" name="TextBox 13"/>
          <p:cNvSpPr txBox="1"/>
          <p:nvPr/>
        </p:nvSpPr>
        <p:spPr>
          <a:xfrm>
            <a:off x="3127510" y="4865115"/>
            <a:ext cx="2666622" cy="64601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惯性筛只需要一个电机，为了小型化模型，筛选后采用</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FM116B</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单路直流电机驱动芯片进行驱动，成本只有</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0.7</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元。</a:t>
            </a:r>
          </a:p>
        </p:txBody>
      </p:sp>
      <p:sp>
        <p:nvSpPr>
          <p:cNvPr id="81" name="Rounded Rectangle 44"/>
          <p:cNvSpPr/>
          <p:nvPr/>
        </p:nvSpPr>
        <p:spPr>
          <a:xfrm>
            <a:off x="7509832" y="3879442"/>
            <a:ext cx="618924" cy="618924"/>
          </a:xfrm>
          <a:prstGeom prst="roundRec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tx1">
                  <a:lumMod val="75000"/>
                  <a:lumOff val="25000"/>
                </a:schemeClr>
              </a:solidFill>
              <a:latin typeface="微软雅黑" panose="020B0503020204020204" charset="-122"/>
              <a:ea typeface="微软雅黑" panose="020B0503020204020204" charset="-122"/>
            </a:endParaRPr>
          </a:p>
        </p:txBody>
      </p:sp>
      <p:sp>
        <p:nvSpPr>
          <p:cNvPr id="82" name="Rounded Rectangle 41"/>
          <p:cNvSpPr/>
          <p:nvPr/>
        </p:nvSpPr>
        <p:spPr>
          <a:xfrm>
            <a:off x="5786538" y="1806249"/>
            <a:ext cx="618924" cy="618924"/>
          </a:xfrm>
          <a:prstGeom prst="roundRec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tx1">
                  <a:lumMod val="75000"/>
                  <a:lumOff val="25000"/>
                </a:schemeClr>
              </a:solidFill>
              <a:latin typeface="微软雅黑" panose="020B0503020204020204" charset="-122"/>
              <a:ea typeface="微软雅黑" panose="020B0503020204020204" charset="-122"/>
            </a:endParaRPr>
          </a:p>
        </p:txBody>
      </p:sp>
      <p:sp>
        <p:nvSpPr>
          <p:cNvPr id="83" name="AutoShape 82"/>
          <p:cNvSpPr/>
          <p:nvPr/>
        </p:nvSpPr>
        <p:spPr bwMode="auto">
          <a:xfrm>
            <a:off x="5972215" y="1992041"/>
            <a:ext cx="247570" cy="247570"/>
          </a:xfrm>
          <a:custGeom>
            <a:avLst/>
            <a:gdLst>
              <a:gd name="T0" fmla="*/ 202530 w 21600"/>
              <a:gd name="T1" fmla="*/ 375479 h 21600"/>
              <a:gd name="T2" fmla="*/ 190518 w 21600"/>
              <a:gd name="T3" fmla="*/ 381000 h 21600"/>
              <a:gd name="T4" fmla="*/ 178911 w 21600"/>
              <a:gd name="T5" fmla="*/ 375479 h 21600"/>
              <a:gd name="T6" fmla="*/ 48454 w 21600"/>
              <a:gd name="T7" fmla="*/ 229112 h 21600"/>
              <a:gd name="T8" fmla="*/ 40058 w 21600"/>
              <a:gd name="T9" fmla="*/ 219357 h 21600"/>
              <a:gd name="T10" fmla="*/ 23724 w 21600"/>
              <a:gd name="T11" fmla="*/ 194910 h 21600"/>
              <a:gd name="T12" fmla="*/ 7426 w 21600"/>
              <a:gd name="T13" fmla="*/ 159949 h 21600"/>
              <a:gd name="T14" fmla="*/ 0 w 21600"/>
              <a:gd name="T15" fmla="*/ 117828 h 21600"/>
              <a:gd name="T16" fmla="*/ 9102 w 21600"/>
              <a:gd name="T17" fmla="*/ 62600 h 21600"/>
              <a:gd name="T18" fmla="*/ 32861 w 21600"/>
              <a:gd name="T19" fmla="*/ 26141 h 21600"/>
              <a:gd name="T20" fmla="*/ 65987 w 21600"/>
              <a:gd name="T21" fmla="*/ 6085 h 21600"/>
              <a:gd name="T22" fmla="*/ 103434 w 21600"/>
              <a:gd name="T23" fmla="*/ 0 h 21600"/>
              <a:gd name="T24" fmla="*/ 129840 w 21600"/>
              <a:gd name="T25" fmla="*/ 5133 h 21600"/>
              <a:gd name="T26" fmla="*/ 154129 w 21600"/>
              <a:gd name="T27" fmla="*/ 17921 h 21600"/>
              <a:gd name="T28" fmla="*/ 174660 w 21600"/>
              <a:gd name="T29" fmla="*/ 34608 h 21600"/>
              <a:gd name="T30" fmla="*/ 190518 w 21600"/>
              <a:gd name="T31" fmla="*/ 50835 h 21600"/>
              <a:gd name="T32" fmla="*/ 206604 w 21600"/>
              <a:gd name="T33" fmla="*/ 34502 h 21600"/>
              <a:gd name="T34" fmla="*/ 227312 w 21600"/>
              <a:gd name="T35" fmla="*/ 17921 h 21600"/>
              <a:gd name="T36" fmla="*/ 251284 w 21600"/>
              <a:gd name="T37" fmla="*/ 5133 h 21600"/>
              <a:gd name="T38" fmla="*/ 278007 w 21600"/>
              <a:gd name="T39" fmla="*/ 0 h 21600"/>
              <a:gd name="T40" fmla="*/ 315013 w 21600"/>
              <a:gd name="T41" fmla="*/ 6068 h 21600"/>
              <a:gd name="T42" fmla="*/ 348139 w 21600"/>
              <a:gd name="T43" fmla="*/ 26141 h 21600"/>
              <a:gd name="T44" fmla="*/ 371898 w 21600"/>
              <a:gd name="T45" fmla="*/ 62600 h 21600"/>
              <a:gd name="T46" fmla="*/ 381000 w 21600"/>
              <a:gd name="T47" fmla="*/ 117828 h 21600"/>
              <a:gd name="T48" fmla="*/ 373715 w 21600"/>
              <a:gd name="T49" fmla="*/ 159949 h 21600"/>
              <a:gd name="T50" fmla="*/ 357540 w 21600"/>
              <a:gd name="T51" fmla="*/ 194910 h 21600"/>
              <a:gd name="T52" fmla="*/ 340819 w 21600"/>
              <a:gd name="T53" fmla="*/ 219357 h 21600"/>
              <a:gd name="T54" fmla="*/ 332599 w 21600"/>
              <a:gd name="T55" fmla="*/ 229623 h 21600"/>
              <a:gd name="T56" fmla="*/ 202530 w 21600"/>
              <a:gd name="T57" fmla="*/ 375479 h 21600"/>
              <a:gd name="T58" fmla="*/ 103434 w 21600"/>
              <a:gd name="T59" fmla="*/ 38206 h 21600"/>
              <a:gd name="T60" fmla="*/ 103434 w 21600"/>
              <a:gd name="T61" fmla="*/ 38206 h 21600"/>
              <a:gd name="T62" fmla="*/ 78969 w 21600"/>
              <a:gd name="T63" fmla="*/ 41381 h 21600"/>
              <a:gd name="T64" fmla="*/ 56480 w 21600"/>
              <a:gd name="T65" fmla="*/ 53340 h 21600"/>
              <a:gd name="T66" fmla="*/ 40058 w 21600"/>
              <a:gd name="T67" fmla="*/ 77382 h 21600"/>
              <a:gd name="T68" fmla="*/ 33831 w 21600"/>
              <a:gd name="T69" fmla="*/ 117828 h 21600"/>
              <a:gd name="T70" fmla="*/ 39705 w 21600"/>
              <a:gd name="T71" fmla="*/ 149049 h 21600"/>
              <a:gd name="T72" fmla="*/ 52687 w 21600"/>
              <a:gd name="T73" fmla="*/ 175842 h 21600"/>
              <a:gd name="T74" fmla="*/ 65987 w 21600"/>
              <a:gd name="T75" fmla="*/ 194804 h 21600"/>
              <a:gd name="T76" fmla="*/ 71896 w 21600"/>
              <a:gd name="T77" fmla="*/ 201683 h 21600"/>
              <a:gd name="T78" fmla="*/ 190518 w 21600"/>
              <a:gd name="T79" fmla="*/ 334980 h 21600"/>
              <a:gd name="T80" fmla="*/ 309104 w 21600"/>
              <a:gd name="T81" fmla="*/ 201683 h 21600"/>
              <a:gd name="T82" fmla="*/ 315278 w 21600"/>
              <a:gd name="T83" fmla="*/ 194804 h 21600"/>
              <a:gd name="T84" fmla="*/ 328489 w 21600"/>
              <a:gd name="T85" fmla="*/ 175842 h 21600"/>
              <a:gd name="T86" fmla="*/ 341383 w 21600"/>
              <a:gd name="T87" fmla="*/ 148890 h 21600"/>
              <a:gd name="T88" fmla="*/ 347222 w 21600"/>
              <a:gd name="T89" fmla="*/ 117828 h 21600"/>
              <a:gd name="T90" fmla="*/ 340942 w 21600"/>
              <a:gd name="T91" fmla="*/ 77488 h 21600"/>
              <a:gd name="T92" fmla="*/ 324556 w 21600"/>
              <a:gd name="T93" fmla="*/ 53340 h 21600"/>
              <a:gd name="T94" fmla="*/ 302031 w 21600"/>
              <a:gd name="T95" fmla="*/ 41381 h 21600"/>
              <a:gd name="T96" fmla="*/ 278007 w 21600"/>
              <a:gd name="T97" fmla="*/ 38206 h 21600"/>
              <a:gd name="T98" fmla="*/ 255305 w 21600"/>
              <a:gd name="T99" fmla="*/ 44221 h 21600"/>
              <a:gd name="T100" fmla="*/ 233627 w 21600"/>
              <a:gd name="T101" fmla="*/ 58914 h 21600"/>
              <a:gd name="T102" fmla="*/ 215477 w 21600"/>
              <a:gd name="T103" fmla="*/ 76588 h 21600"/>
              <a:gd name="T104" fmla="*/ 203641 w 21600"/>
              <a:gd name="T105" fmla="*/ 90893 h 21600"/>
              <a:gd name="T106" fmla="*/ 190518 w 21600"/>
              <a:gd name="T107" fmla="*/ 98249 h 21600"/>
              <a:gd name="T108" fmla="*/ 177624 w 21600"/>
              <a:gd name="T109" fmla="*/ 90893 h 21600"/>
              <a:gd name="T110" fmla="*/ 165664 w 21600"/>
              <a:gd name="T111" fmla="*/ 76447 h 21600"/>
              <a:gd name="T112" fmla="*/ 147373 w 21600"/>
              <a:gd name="T113" fmla="*/ 58914 h 21600"/>
              <a:gd name="T114" fmla="*/ 125695 w 21600"/>
              <a:gd name="T115" fmla="*/ 44221 h 21600"/>
              <a:gd name="T116" fmla="*/ 103434 w 21600"/>
              <a:gd name="T117" fmla="*/ 38206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600" h="21600">
                <a:moveTo>
                  <a:pt x="11482" y="21287"/>
                </a:moveTo>
                <a:cubicBezTo>
                  <a:pt x="11277" y="21496"/>
                  <a:pt x="11047" y="21600"/>
                  <a:pt x="10801" y="21600"/>
                </a:cubicBezTo>
                <a:cubicBezTo>
                  <a:pt x="10538" y="21600"/>
                  <a:pt x="10318" y="21496"/>
                  <a:pt x="10143" y="21287"/>
                </a:cubicBezTo>
                <a:lnTo>
                  <a:pt x="2747" y="12989"/>
                </a:lnTo>
                <a:cubicBezTo>
                  <a:pt x="2714" y="12972"/>
                  <a:pt x="2556" y="12786"/>
                  <a:pt x="2271" y="12436"/>
                </a:cubicBezTo>
                <a:cubicBezTo>
                  <a:pt x="1988" y="12086"/>
                  <a:pt x="1678" y="11623"/>
                  <a:pt x="1345" y="11050"/>
                </a:cubicBezTo>
                <a:cubicBezTo>
                  <a:pt x="1009" y="10477"/>
                  <a:pt x="699" y="9819"/>
                  <a:pt x="421" y="9068"/>
                </a:cubicBezTo>
                <a:cubicBezTo>
                  <a:pt x="143" y="8326"/>
                  <a:pt x="0" y="7524"/>
                  <a:pt x="0" y="6680"/>
                </a:cubicBezTo>
                <a:cubicBezTo>
                  <a:pt x="0" y="5443"/>
                  <a:pt x="173" y="4401"/>
                  <a:pt x="516" y="3549"/>
                </a:cubicBezTo>
                <a:cubicBezTo>
                  <a:pt x="861" y="2696"/>
                  <a:pt x="1312" y="2007"/>
                  <a:pt x="1863" y="1482"/>
                </a:cubicBezTo>
                <a:cubicBezTo>
                  <a:pt x="2421" y="954"/>
                  <a:pt x="3047" y="576"/>
                  <a:pt x="3741" y="345"/>
                </a:cubicBezTo>
                <a:cubicBezTo>
                  <a:pt x="4437" y="116"/>
                  <a:pt x="5145" y="0"/>
                  <a:pt x="5864" y="0"/>
                </a:cubicBezTo>
                <a:cubicBezTo>
                  <a:pt x="6367" y="0"/>
                  <a:pt x="6865" y="99"/>
                  <a:pt x="7361" y="291"/>
                </a:cubicBezTo>
                <a:cubicBezTo>
                  <a:pt x="7857" y="486"/>
                  <a:pt x="8315" y="726"/>
                  <a:pt x="8738" y="1016"/>
                </a:cubicBezTo>
                <a:cubicBezTo>
                  <a:pt x="9161" y="1304"/>
                  <a:pt x="9552" y="1620"/>
                  <a:pt x="9902" y="1962"/>
                </a:cubicBezTo>
                <a:cubicBezTo>
                  <a:pt x="10253" y="2304"/>
                  <a:pt x="10553" y="2611"/>
                  <a:pt x="10801" y="2882"/>
                </a:cubicBezTo>
                <a:cubicBezTo>
                  <a:pt x="11047" y="2600"/>
                  <a:pt x="11350" y="2292"/>
                  <a:pt x="11713" y="1956"/>
                </a:cubicBezTo>
                <a:cubicBezTo>
                  <a:pt x="12071" y="1618"/>
                  <a:pt x="12464" y="1304"/>
                  <a:pt x="12887" y="1016"/>
                </a:cubicBezTo>
                <a:cubicBezTo>
                  <a:pt x="13313" y="726"/>
                  <a:pt x="13761" y="486"/>
                  <a:pt x="14246" y="291"/>
                </a:cubicBezTo>
                <a:cubicBezTo>
                  <a:pt x="14730" y="99"/>
                  <a:pt x="15235" y="0"/>
                  <a:pt x="15761" y="0"/>
                </a:cubicBezTo>
                <a:cubicBezTo>
                  <a:pt x="16465" y="0"/>
                  <a:pt x="17166" y="116"/>
                  <a:pt x="17859" y="344"/>
                </a:cubicBezTo>
                <a:cubicBezTo>
                  <a:pt x="18555" y="576"/>
                  <a:pt x="19179" y="954"/>
                  <a:pt x="19737" y="1482"/>
                </a:cubicBezTo>
                <a:cubicBezTo>
                  <a:pt x="20293" y="2007"/>
                  <a:pt x="20739" y="2696"/>
                  <a:pt x="21084" y="3549"/>
                </a:cubicBezTo>
                <a:cubicBezTo>
                  <a:pt x="21430" y="4401"/>
                  <a:pt x="21600" y="5443"/>
                  <a:pt x="21600" y="6680"/>
                </a:cubicBezTo>
                <a:cubicBezTo>
                  <a:pt x="21600" y="7524"/>
                  <a:pt x="21462" y="8326"/>
                  <a:pt x="21187" y="9068"/>
                </a:cubicBezTo>
                <a:cubicBezTo>
                  <a:pt x="20911" y="9819"/>
                  <a:pt x="20606" y="10477"/>
                  <a:pt x="20270" y="11050"/>
                </a:cubicBezTo>
                <a:cubicBezTo>
                  <a:pt x="19932" y="11623"/>
                  <a:pt x="19620" y="12086"/>
                  <a:pt x="19322" y="12436"/>
                </a:cubicBezTo>
                <a:cubicBezTo>
                  <a:pt x="19029" y="12786"/>
                  <a:pt x="18871" y="12981"/>
                  <a:pt x="18856" y="13018"/>
                </a:cubicBezTo>
                <a:lnTo>
                  <a:pt x="11482" y="21287"/>
                </a:lnTo>
                <a:close/>
                <a:moveTo>
                  <a:pt x="5864" y="2166"/>
                </a:moveTo>
                <a:lnTo>
                  <a:pt x="5864" y="2166"/>
                </a:lnTo>
                <a:cubicBezTo>
                  <a:pt x="5406" y="2166"/>
                  <a:pt x="4945" y="2225"/>
                  <a:pt x="4477" y="2346"/>
                </a:cubicBezTo>
                <a:cubicBezTo>
                  <a:pt x="4011" y="2468"/>
                  <a:pt x="3585" y="2696"/>
                  <a:pt x="3202" y="3024"/>
                </a:cubicBezTo>
                <a:cubicBezTo>
                  <a:pt x="2817" y="3351"/>
                  <a:pt x="2509" y="3806"/>
                  <a:pt x="2271" y="4387"/>
                </a:cubicBezTo>
                <a:cubicBezTo>
                  <a:pt x="2038" y="4969"/>
                  <a:pt x="1918" y="5734"/>
                  <a:pt x="1918" y="6680"/>
                </a:cubicBezTo>
                <a:cubicBezTo>
                  <a:pt x="1918" y="7290"/>
                  <a:pt x="2031" y="7880"/>
                  <a:pt x="2251" y="8450"/>
                </a:cubicBezTo>
                <a:cubicBezTo>
                  <a:pt x="2471" y="9017"/>
                  <a:pt x="2714" y="9523"/>
                  <a:pt x="2987" y="9969"/>
                </a:cubicBezTo>
                <a:cubicBezTo>
                  <a:pt x="3257" y="10415"/>
                  <a:pt x="3510" y="10773"/>
                  <a:pt x="3741" y="11044"/>
                </a:cubicBezTo>
                <a:lnTo>
                  <a:pt x="4076" y="11434"/>
                </a:lnTo>
                <a:lnTo>
                  <a:pt x="10801" y="18991"/>
                </a:lnTo>
                <a:lnTo>
                  <a:pt x="17524" y="11434"/>
                </a:lnTo>
                <a:lnTo>
                  <a:pt x="17874" y="11044"/>
                </a:lnTo>
                <a:cubicBezTo>
                  <a:pt x="18105" y="10773"/>
                  <a:pt x="18353" y="10415"/>
                  <a:pt x="18623" y="9969"/>
                </a:cubicBezTo>
                <a:cubicBezTo>
                  <a:pt x="18888" y="9523"/>
                  <a:pt x="19134" y="9014"/>
                  <a:pt x="19354" y="8441"/>
                </a:cubicBezTo>
                <a:cubicBezTo>
                  <a:pt x="19572" y="7871"/>
                  <a:pt x="19685" y="7284"/>
                  <a:pt x="19685" y="6680"/>
                </a:cubicBezTo>
                <a:cubicBezTo>
                  <a:pt x="19685" y="5743"/>
                  <a:pt x="19567" y="4980"/>
                  <a:pt x="19329" y="4393"/>
                </a:cubicBezTo>
                <a:cubicBezTo>
                  <a:pt x="19091" y="3809"/>
                  <a:pt x="18783" y="3351"/>
                  <a:pt x="18400" y="3024"/>
                </a:cubicBezTo>
                <a:cubicBezTo>
                  <a:pt x="18017" y="2696"/>
                  <a:pt x="17591" y="2468"/>
                  <a:pt x="17123" y="2346"/>
                </a:cubicBezTo>
                <a:cubicBezTo>
                  <a:pt x="16658" y="2225"/>
                  <a:pt x="16202" y="2166"/>
                  <a:pt x="15761" y="2166"/>
                </a:cubicBezTo>
                <a:cubicBezTo>
                  <a:pt x="15341" y="2166"/>
                  <a:pt x="14910" y="2279"/>
                  <a:pt x="14474" y="2507"/>
                </a:cubicBezTo>
                <a:cubicBezTo>
                  <a:pt x="14041" y="2739"/>
                  <a:pt x="13631" y="3015"/>
                  <a:pt x="13245" y="3340"/>
                </a:cubicBezTo>
                <a:cubicBezTo>
                  <a:pt x="12862" y="3665"/>
                  <a:pt x="12519" y="3998"/>
                  <a:pt x="12216" y="4342"/>
                </a:cubicBezTo>
                <a:cubicBezTo>
                  <a:pt x="11913" y="4684"/>
                  <a:pt x="11688" y="4952"/>
                  <a:pt x="11545" y="5153"/>
                </a:cubicBezTo>
                <a:cubicBezTo>
                  <a:pt x="11345" y="5429"/>
                  <a:pt x="11097" y="5570"/>
                  <a:pt x="10801" y="5570"/>
                </a:cubicBezTo>
                <a:cubicBezTo>
                  <a:pt x="10506" y="5570"/>
                  <a:pt x="10260" y="5429"/>
                  <a:pt x="10070" y="5153"/>
                </a:cubicBezTo>
                <a:cubicBezTo>
                  <a:pt x="9927" y="4944"/>
                  <a:pt x="9700" y="4673"/>
                  <a:pt x="9392" y="4334"/>
                </a:cubicBezTo>
                <a:cubicBezTo>
                  <a:pt x="9086" y="3995"/>
                  <a:pt x="8738" y="3665"/>
                  <a:pt x="8355" y="3340"/>
                </a:cubicBezTo>
                <a:cubicBezTo>
                  <a:pt x="7972" y="3016"/>
                  <a:pt x="7561" y="2739"/>
                  <a:pt x="7126" y="2507"/>
                </a:cubicBezTo>
                <a:cubicBezTo>
                  <a:pt x="6690" y="2278"/>
                  <a:pt x="6269" y="2166"/>
                  <a:pt x="5864" y="2166"/>
                </a:cubicBezTo>
              </a:path>
            </a:pathLst>
          </a:custGeom>
          <a:blipFill>
            <a:blip r:embed="rId5"/>
            <a:stretch>
              <a:fillRect/>
            </a:stretch>
          </a:blipFill>
          <a:ln>
            <a:noFill/>
          </a:ln>
        </p:spPr>
        <p:txBody>
          <a:bodyPr lIns="0" tIns="0" rIns="0" bIns="0"/>
          <a:lstStyle/>
          <a:p>
            <a:endParaRPr lang="es-ES">
              <a:solidFill>
                <a:schemeClr val="tx1">
                  <a:lumMod val="75000"/>
                  <a:lumOff val="25000"/>
                </a:schemeClr>
              </a:solidFill>
              <a:latin typeface="微软雅黑" panose="020B0503020204020204" charset="-122"/>
              <a:ea typeface="微软雅黑" panose="020B0503020204020204" charset="-122"/>
            </a:endParaRPr>
          </a:p>
        </p:txBody>
      </p:sp>
      <p:sp>
        <p:nvSpPr>
          <p:cNvPr id="84" name="AutoShape 48"/>
          <p:cNvSpPr/>
          <p:nvPr/>
        </p:nvSpPr>
        <p:spPr bwMode="auto">
          <a:xfrm>
            <a:off x="7695509" y="4065119"/>
            <a:ext cx="247570" cy="247570"/>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a:blipFill>
            <a:blip r:embed="rId5"/>
            <a:stretch>
              <a:fillRect/>
            </a:stretch>
          </a:blipFill>
          <a:ln>
            <a:noFill/>
          </a:ln>
        </p:spPr>
        <p:txBody>
          <a:bodyPr lIns="0" tIns="0" rIns="0" bIns="0"/>
          <a:lstStyle/>
          <a:p>
            <a:endParaRPr lang="es-ES">
              <a:solidFill>
                <a:schemeClr val="tx1">
                  <a:lumMod val="75000"/>
                  <a:lumOff val="25000"/>
                </a:schemeClr>
              </a:solidFill>
              <a:latin typeface="微软雅黑" panose="020B0503020204020204" charset="-122"/>
              <a:ea typeface="微软雅黑" panose="020B0503020204020204" charset="-122"/>
            </a:endParaRPr>
          </a:p>
        </p:txBody>
      </p:sp>
      <p:sp>
        <p:nvSpPr>
          <p:cNvPr id="85" name="TextBox 13"/>
          <p:cNvSpPr txBox="1"/>
          <p:nvPr/>
        </p:nvSpPr>
        <p:spPr>
          <a:xfrm>
            <a:off x="7162854" y="4538570"/>
            <a:ext cx="1312880" cy="270459"/>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滑动变阻器</a:t>
            </a:r>
          </a:p>
        </p:txBody>
      </p:sp>
      <p:sp>
        <p:nvSpPr>
          <p:cNvPr id="86" name="TextBox 13"/>
          <p:cNvSpPr txBox="1"/>
          <p:nvPr/>
        </p:nvSpPr>
        <p:spPr>
          <a:xfrm>
            <a:off x="6485494" y="4865115"/>
            <a:ext cx="2667600" cy="64601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除了能够联网控制外，我们还希望能够通过硬件进行控制，加入了滑动变阻器进行分压调速。</a:t>
            </a:r>
          </a:p>
        </p:txBody>
      </p:sp>
      <p:sp>
        <p:nvSpPr>
          <p:cNvPr id="87" name="TextBox 13"/>
          <p:cNvSpPr txBox="1"/>
          <p:nvPr/>
        </p:nvSpPr>
        <p:spPr>
          <a:xfrm>
            <a:off x="5439560" y="2494114"/>
            <a:ext cx="1312880"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主控板</a:t>
            </a:r>
          </a:p>
        </p:txBody>
      </p:sp>
      <p:sp>
        <p:nvSpPr>
          <p:cNvPr id="88" name="TextBox 13"/>
          <p:cNvSpPr txBox="1"/>
          <p:nvPr/>
        </p:nvSpPr>
        <p:spPr>
          <a:xfrm>
            <a:off x="4762200" y="2820659"/>
            <a:ext cx="2667600" cy="64601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在项目初始就想加入联网功能，自然要选择</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ESP</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系列，又要求体积较小、好控制，所以选择了</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D1 Mini</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板。</a:t>
            </a:r>
          </a:p>
        </p:txBody>
      </p:sp>
      <p:sp>
        <p:nvSpPr>
          <p:cNvPr id="90" name="Rounded Rectangle 42"/>
          <p:cNvSpPr/>
          <p:nvPr/>
        </p:nvSpPr>
        <p:spPr>
          <a:xfrm>
            <a:off x="9145011" y="1806249"/>
            <a:ext cx="618924" cy="618924"/>
          </a:xfrm>
          <a:prstGeom prst="roundRec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tx1">
                  <a:lumMod val="75000"/>
                  <a:lumOff val="25000"/>
                </a:schemeClr>
              </a:solidFill>
              <a:latin typeface="微软雅黑" panose="020B0503020204020204" charset="-122"/>
              <a:ea typeface="微软雅黑" panose="020B0503020204020204" charset="-122"/>
            </a:endParaRPr>
          </a:p>
        </p:txBody>
      </p:sp>
      <p:sp>
        <p:nvSpPr>
          <p:cNvPr id="91" name="AutoShape 40"/>
          <p:cNvSpPr/>
          <p:nvPr/>
        </p:nvSpPr>
        <p:spPr bwMode="auto">
          <a:xfrm>
            <a:off x="9330688" y="1989966"/>
            <a:ext cx="247570" cy="247570"/>
          </a:xfrm>
          <a:custGeom>
            <a:avLst/>
            <a:gdLst>
              <a:gd name="T0" fmla="*/ 379607 w 21600"/>
              <a:gd name="T1" fmla="*/ 340907 h 21600"/>
              <a:gd name="T2" fmla="*/ 381000 w 21600"/>
              <a:gd name="T3" fmla="*/ 347080 h 21600"/>
              <a:gd name="T4" fmla="*/ 375267 w 21600"/>
              <a:gd name="T5" fmla="*/ 360945 h 21600"/>
              <a:gd name="T6" fmla="*/ 361438 w 21600"/>
              <a:gd name="T7" fmla="*/ 374562 h 21600"/>
              <a:gd name="T8" fmla="*/ 347857 w 21600"/>
              <a:gd name="T9" fmla="*/ 380541 h 21600"/>
              <a:gd name="T10" fmla="*/ 346851 w 21600"/>
              <a:gd name="T11" fmla="*/ 380541 h 21600"/>
              <a:gd name="T12" fmla="*/ 332775 w 21600"/>
              <a:gd name="T13" fmla="*/ 373115 h 21600"/>
              <a:gd name="T14" fmla="*/ 224014 w 21600"/>
              <a:gd name="T15" fmla="*/ 233239 h 21600"/>
              <a:gd name="T16" fmla="*/ 187378 w 21600"/>
              <a:gd name="T17" fmla="*/ 263313 h 21600"/>
              <a:gd name="T18" fmla="*/ 155028 w 21600"/>
              <a:gd name="T19" fmla="*/ 285556 h 21600"/>
              <a:gd name="T20" fmla="*/ 163371 w 21600"/>
              <a:gd name="T21" fmla="*/ 352566 h 21600"/>
              <a:gd name="T22" fmla="*/ 163371 w 21600"/>
              <a:gd name="T23" fmla="*/ 354965 h 21600"/>
              <a:gd name="T24" fmla="*/ 158133 w 21600"/>
              <a:gd name="T25" fmla="*/ 368141 h 21600"/>
              <a:gd name="T26" fmla="*/ 150742 w 21600"/>
              <a:gd name="T27" fmla="*/ 375514 h 21600"/>
              <a:gd name="T28" fmla="*/ 136913 w 21600"/>
              <a:gd name="T29" fmla="*/ 381000 h 21600"/>
              <a:gd name="T30" fmla="*/ 135925 w 21600"/>
              <a:gd name="T31" fmla="*/ 381000 h 21600"/>
              <a:gd name="T32" fmla="*/ 121849 w 21600"/>
              <a:gd name="T33" fmla="*/ 373574 h 21600"/>
              <a:gd name="T34" fmla="*/ 72884 w 21600"/>
              <a:gd name="T35" fmla="*/ 308698 h 21600"/>
              <a:gd name="T36" fmla="*/ 7391 w 21600"/>
              <a:gd name="T37" fmla="*/ 259221 h 21600"/>
              <a:gd name="T38" fmla="*/ 0 w 21600"/>
              <a:gd name="T39" fmla="*/ 244916 h 21600"/>
              <a:gd name="T40" fmla="*/ 0 w 21600"/>
              <a:gd name="T41" fmla="*/ 244016 h 21600"/>
              <a:gd name="T42" fmla="*/ 5486 w 21600"/>
              <a:gd name="T43" fmla="*/ 230346 h 21600"/>
              <a:gd name="T44" fmla="*/ 12629 w 21600"/>
              <a:gd name="T45" fmla="*/ 223467 h 21600"/>
              <a:gd name="T46" fmla="*/ 26053 w 21600"/>
              <a:gd name="T47" fmla="*/ 217682 h 21600"/>
              <a:gd name="T48" fmla="*/ 28452 w 21600"/>
              <a:gd name="T49" fmla="*/ 218175 h 21600"/>
              <a:gd name="T50" fmla="*/ 95391 w 21600"/>
              <a:gd name="T51" fmla="*/ 225813 h 21600"/>
              <a:gd name="T52" fmla="*/ 117704 w 21600"/>
              <a:gd name="T53" fmla="*/ 193746 h 21600"/>
              <a:gd name="T54" fmla="*/ 147743 w 21600"/>
              <a:gd name="T55" fmla="*/ 157533 h 21600"/>
              <a:gd name="T56" fmla="*/ 8431 w 21600"/>
              <a:gd name="T57" fmla="*/ 48472 h 21600"/>
              <a:gd name="T58" fmla="*/ 1041 w 21600"/>
              <a:gd name="T59" fmla="*/ 34413 h 21600"/>
              <a:gd name="T60" fmla="*/ 1041 w 21600"/>
              <a:gd name="T61" fmla="*/ 33408 h 21600"/>
              <a:gd name="T62" fmla="*/ 6544 w 21600"/>
              <a:gd name="T63" fmla="*/ 19597 h 21600"/>
              <a:gd name="T64" fmla="*/ 20108 w 21600"/>
              <a:gd name="T65" fmla="*/ 5927 h 21600"/>
              <a:gd name="T66" fmla="*/ 33690 w 21600"/>
              <a:gd name="T67" fmla="*/ 441 h 21600"/>
              <a:gd name="T68" fmla="*/ 36830 w 21600"/>
              <a:gd name="T69" fmla="*/ 441 h 21600"/>
              <a:gd name="T70" fmla="*/ 40040 w 21600"/>
              <a:gd name="T71" fmla="*/ 1393 h 21600"/>
              <a:gd name="T72" fmla="*/ 231898 w 21600"/>
              <a:gd name="T73" fmla="*/ 71367 h 21600"/>
              <a:gd name="T74" fmla="*/ 267988 w 21600"/>
              <a:gd name="T75" fmla="*/ 35807 h 21600"/>
              <a:gd name="T76" fmla="*/ 306476 w 21600"/>
              <a:gd name="T77" fmla="*/ 9525 h 21600"/>
              <a:gd name="T78" fmla="*/ 346357 w 21600"/>
              <a:gd name="T79" fmla="*/ 0 h 21600"/>
              <a:gd name="T80" fmla="*/ 372410 w 21600"/>
              <a:gd name="T81" fmla="*/ 8819 h 21600"/>
              <a:gd name="T82" fmla="*/ 379095 w 21600"/>
              <a:gd name="T83" fmla="*/ 19844 h 21600"/>
              <a:gd name="T84" fmla="*/ 381000 w 21600"/>
              <a:gd name="T85" fmla="*/ 34802 h 21600"/>
              <a:gd name="T86" fmla="*/ 371757 w 21600"/>
              <a:gd name="T87" fmla="*/ 74701 h 21600"/>
              <a:gd name="T88" fmla="*/ 345405 w 21600"/>
              <a:gd name="T89" fmla="*/ 112907 h 21600"/>
              <a:gd name="T90" fmla="*/ 309527 w 21600"/>
              <a:gd name="T91" fmla="*/ 149154 h 21600"/>
              <a:gd name="T92" fmla="*/ 379607 w 21600"/>
              <a:gd name="T93" fmla="*/ 340907 h 21600"/>
              <a:gd name="T94" fmla="*/ 379607 w 21600"/>
              <a:gd name="T95" fmla="*/ 340907 h 216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600" h="21600">
                <a:moveTo>
                  <a:pt x="21521" y="19327"/>
                </a:moveTo>
                <a:cubicBezTo>
                  <a:pt x="21574" y="19434"/>
                  <a:pt x="21600" y="19553"/>
                  <a:pt x="21600" y="19677"/>
                </a:cubicBezTo>
                <a:cubicBezTo>
                  <a:pt x="21600" y="19974"/>
                  <a:pt x="21492" y="20237"/>
                  <a:pt x="21275" y="20463"/>
                </a:cubicBezTo>
                <a:lnTo>
                  <a:pt x="20491" y="21235"/>
                </a:lnTo>
                <a:cubicBezTo>
                  <a:pt x="20281" y="21461"/>
                  <a:pt x="20027" y="21574"/>
                  <a:pt x="19721" y="21574"/>
                </a:cubicBezTo>
                <a:lnTo>
                  <a:pt x="19664" y="21574"/>
                </a:lnTo>
                <a:cubicBezTo>
                  <a:pt x="19350" y="21538"/>
                  <a:pt x="19081" y="21396"/>
                  <a:pt x="18866" y="21153"/>
                </a:cubicBezTo>
                <a:lnTo>
                  <a:pt x="12700" y="13223"/>
                </a:lnTo>
                <a:cubicBezTo>
                  <a:pt x="11959" y="13870"/>
                  <a:pt x="11265" y="14439"/>
                  <a:pt x="10623" y="14928"/>
                </a:cubicBezTo>
                <a:cubicBezTo>
                  <a:pt x="9975" y="15414"/>
                  <a:pt x="9367" y="15835"/>
                  <a:pt x="8789" y="16189"/>
                </a:cubicBezTo>
                <a:lnTo>
                  <a:pt x="9262" y="19988"/>
                </a:lnTo>
                <a:lnTo>
                  <a:pt x="9262" y="20124"/>
                </a:lnTo>
                <a:cubicBezTo>
                  <a:pt x="9262" y="20424"/>
                  <a:pt x="9163" y="20673"/>
                  <a:pt x="8965" y="20871"/>
                </a:cubicBezTo>
                <a:lnTo>
                  <a:pt x="8546" y="21289"/>
                </a:lnTo>
                <a:cubicBezTo>
                  <a:pt x="8339" y="21498"/>
                  <a:pt x="8076" y="21600"/>
                  <a:pt x="7762" y="21600"/>
                </a:cubicBezTo>
                <a:lnTo>
                  <a:pt x="7706" y="21600"/>
                </a:lnTo>
                <a:cubicBezTo>
                  <a:pt x="7355" y="21563"/>
                  <a:pt x="7089" y="21425"/>
                  <a:pt x="6908" y="21179"/>
                </a:cubicBezTo>
                <a:lnTo>
                  <a:pt x="4132" y="17501"/>
                </a:lnTo>
                <a:lnTo>
                  <a:pt x="419" y="14696"/>
                </a:lnTo>
                <a:cubicBezTo>
                  <a:pt x="156" y="14473"/>
                  <a:pt x="17" y="14201"/>
                  <a:pt x="0" y="13885"/>
                </a:cubicBezTo>
                <a:lnTo>
                  <a:pt x="0" y="13834"/>
                </a:lnTo>
                <a:cubicBezTo>
                  <a:pt x="0" y="13551"/>
                  <a:pt x="105" y="13294"/>
                  <a:pt x="311" y="13059"/>
                </a:cubicBezTo>
                <a:lnTo>
                  <a:pt x="716" y="12669"/>
                </a:lnTo>
                <a:cubicBezTo>
                  <a:pt x="897" y="12440"/>
                  <a:pt x="1152" y="12332"/>
                  <a:pt x="1477" y="12341"/>
                </a:cubicBezTo>
                <a:cubicBezTo>
                  <a:pt x="1551" y="12341"/>
                  <a:pt x="1596" y="12352"/>
                  <a:pt x="1613" y="12369"/>
                </a:cubicBezTo>
                <a:lnTo>
                  <a:pt x="5408" y="12802"/>
                </a:lnTo>
                <a:cubicBezTo>
                  <a:pt x="5761" y="12234"/>
                  <a:pt x="6180" y="11626"/>
                  <a:pt x="6673" y="10984"/>
                </a:cubicBezTo>
                <a:cubicBezTo>
                  <a:pt x="7168" y="10336"/>
                  <a:pt x="7734" y="9655"/>
                  <a:pt x="8376" y="8931"/>
                </a:cubicBezTo>
                <a:lnTo>
                  <a:pt x="478" y="2748"/>
                </a:lnTo>
                <a:cubicBezTo>
                  <a:pt x="195" y="2522"/>
                  <a:pt x="59" y="2256"/>
                  <a:pt x="59" y="1951"/>
                </a:cubicBezTo>
                <a:lnTo>
                  <a:pt x="59" y="1894"/>
                </a:lnTo>
                <a:cubicBezTo>
                  <a:pt x="59" y="1614"/>
                  <a:pt x="161" y="1354"/>
                  <a:pt x="371" y="1111"/>
                </a:cubicBezTo>
                <a:lnTo>
                  <a:pt x="1140" y="336"/>
                </a:lnTo>
                <a:cubicBezTo>
                  <a:pt x="1384" y="130"/>
                  <a:pt x="1641" y="25"/>
                  <a:pt x="1910" y="25"/>
                </a:cubicBezTo>
                <a:lnTo>
                  <a:pt x="2088" y="25"/>
                </a:lnTo>
                <a:cubicBezTo>
                  <a:pt x="2154" y="25"/>
                  <a:pt x="2216" y="45"/>
                  <a:pt x="2270" y="79"/>
                </a:cubicBezTo>
                <a:lnTo>
                  <a:pt x="13147" y="4046"/>
                </a:lnTo>
                <a:lnTo>
                  <a:pt x="15193" y="2030"/>
                </a:lnTo>
                <a:cubicBezTo>
                  <a:pt x="15827" y="1397"/>
                  <a:pt x="16552" y="902"/>
                  <a:pt x="17375" y="540"/>
                </a:cubicBezTo>
                <a:cubicBezTo>
                  <a:pt x="18196" y="181"/>
                  <a:pt x="18951" y="0"/>
                  <a:pt x="19636" y="0"/>
                </a:cubicBezTo>
                <a:cubicBezTo>
                  <a:pt x="20284" y="0"/>
                  <a:pt x="20779" y="167"/>
                  <a:pt x="21113" y="500"/>
                </a:cubicBezTo>
                <a:cubicBezTo>
                  <a:pt x="21292" y="662"/>
                  <a:pt x="21419" y="871"/>
                  <a:pt x="21492" y="1125"/>
                </a:cubicBezTo>
                <a:cubicBezTo>
                  <a:pt x="21563" y="1374"/>
                  <a:pt x="21600" y="1660"/>
                  <a:pt x="21600" y="1973"/>
                </a:cubicBezTo>
                <a:cubicBezTo>
                  <a:pt x="21600" y="2660"/>
                  <a:pt x="21425" y="3415"/>
                  <a:pt x="21076" y="4235"/>
                </a:cubicBezTo>
                <a:cubicBezTo>
                  <a:pt x="20728" y="5055"/>
                  <a:pt x="20230" y="5779"/>
                  <a:pt x="19582" y="6401"/>
                </a:cubicBezTo>
                <a:lnTo>
                  <a:pt x="17548" y="8456"/>
                </a:lnTo>
                <a:lnTo>
                  <a:pt x="21521" y="19327"/>
                </a:lnTo>
                <a:close/>
                <a:moveTo>
                  <a:pt x="21521" y="19327"/>
                </a:moveTo>
              </a:path>
            </a:pathLst>
          </a:custGeom>
          <a:blipFill>
            <a:blip r:embed="rId5"/>
            <a:stretch>
              <a:fillRect/>
            </a:stretch>
          </a:blipFill>
          <a:ln>
            <a:noFill/>
          </a:ln>
        </p:spPr>
        <p:txBody>
          <a:bodyPr lIns="0" tIns="0" rIns="0" bIns="0"/>
          <a:lstStyle/>
          <a:p>
            <a:endParaRPr lang="es-ES">
              <a:solidFill>
                <a:schemeClr val="tx1">
                  <a:lumMod val="75000"/>
                  <a:lumOff val="25000"/>
                </a:schemeClr>
              </a:solidFill>
              <a:latin typeface="微软雅黑" panose="020B0503020204020204" charset="-122"/>
              <a:ea typeface="微软雅黑" panose="020B0503020204020204" charset="-122"/>
            </a:endParaRPr>
          </a:p>
        </p:txBody>
      </p:sp>
      <p:sp>
        <p:nvSpPr>
          <p:cNvPr id="95" name="TextBox 13"/>
          <p:cNvSpPr txBox="1"/>
          <p:nvPr/>
        </p:nvSpPr>
        <p:spPr>
          <a:xfrm>
            <a:off x="8798033" y="2494114"/>
            <a:ext cx="1312880"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接线端子</a:t>
            </a:r>
          </a:p>
        </p:txBody>
      </p:sp>
      <p:sp>
        <p:nvSpPr>
          <p:cNvPr id="96" name="TextBox 13"/>
          <p:cNvSpPr txBox="1"/>
          <p:nvPr/>
        </p:nvSpPr>
        <p:spPr>
          <a:xfrm>
            <a:off x="8121162" y="2820659"/>
            <a:ext cx="2667600" cy="424412"/>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为保证传输的稳定性及小型化，采用</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SH1.0mm</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封装的端子和插口线。</a:t>
            </a:r>
          </a:p>
        </p:txBody>
      </p:sp>
    </p:spTree>
  </p:cSld>
  <p:clrMapOvr>
    <a:masterClrMapping/>
  </p:clrMapOvr>
  <p:transition advTm="1592">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电路设计</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23" name="TextBox 13">
            <a:extLst>
              <a:ext uri="{FF2B5EF4-FFF2-40B4-BE49-F238E27FC236}">
                <a16:creationId xmlns:a16="http://schemas.microsoft.com/office/drawing/2014/main" id="{FB04835B-B22A-F5D3-6B9F-025DBE40FB29}"/>
              </a:ext>
            </a:extLst>
          </p:cNvPr>
          <p:cNvSpPr txBox="1"/>
          <p:nvPr/>
        </p:nvSpPr>
        <p:spPr>
          <a:xfrm>
            <a:off x="573619" y="973660"/>
            <a:ext cx="11044761" cy="1751377"/>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电路首先要满足控制需求，由单片机两个</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IO</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口对电机驱动</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FM116B</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进行控制，因为对转速有调节需求，所以在</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IO</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选择上要选择可以输出</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PWM</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信号的</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IO</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a:t>
            </a:r>
            <a:endPar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defRPr/>
            </a:pPr>
            <a:r>
              <a:rPr lang="en-US" altLang="zh-CN"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其次对于滑动变阻器的分压，要注意在电路中的位置，其分压应与驱动芯片进行分压，电机内无电阻，如果在输出端进行分压，则无论阻值大小，所有电压都将由滑动变阻器承担，会导致电机无法转动。</a:t>
            </a:r>
            <a:endPar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defRPr/>
            </a:pPr>
            <a:r>
              <a:rPr lang="en-US" altLang="zh-CN"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为避免后续加入新功能，引出可以使用的几个多余</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IO</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口及电源，方便调试。</a:t>
            </a:r>
          </a:p>
        </p:txBody>
      </p:sp>
      <p:pic>
        <p:nvPicPr>
          <p:cNvPr id="24" name="图片 23">
            <a:extLst>
              <a:ext uri="{FF2B5EF4-FFF2-40B4-BE49-F238E27FC236}">
                <a16:creationId xmlns:a16="http://schemas.microsoft.com/office/drawing/2014/main" id="{6E8D6A34-879C-B51D-8D32-8428085761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010" y="2876696"/>
            <a:ext cx="2261089" cy="1507392"/>
          </a:xfrm>
          <a:prstGeom prst="rect">
            <a:avLst/>
          </a:prstGeom>
        </p:spPr>
      </p:pic>
      <p:pic>
        <p:nvPicPr>
          <p:cNvPr id="26" name="图片 25">
            <a:extLst>
              <a:ext uri="{FF2B5EF4-FFF2-40B4-BE49-F238E27FC236}">
                <a16:creationId xmlns:a16="http://schemas.microsoft.com/office/drawing/2014/main" id="{367F9549-AA70-9441-F06B-82CC63045D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012" y="4384088"/>
            <a:ext cx="2261088" cy="1938454"/>
          </a:xfrm>
          <a:prstGeom prst="rect">
            <a:avLst/>
          </a:prstGeom>
        </p:spPr>
      </p:pic>
      <p:pic>
        <p:nvPicPr>
          <p:cNvPr id="28" name="图片 27">
            <a:extLst>
              <a:ext uri="{FF2B5EF4-FFF2-40B4-BE49-F238E27FC236}">
                <a16:creationId xmlns:a16="http://schemas.microsoft.com/office/drawing/2014/main" id="{DC75D212-BE40-4FBF-274C-39B97F99896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952" r="22837"/>
          <a:stretch/>
        </p:blipFill>
        <p:spPr>
          <a:xfrm>
            <a:off x="3086099" y="3199538"/>
            <a:ext cx="3375841" cy="2808538"/>
          </a:xfrm>
          <a:prstGeom prst="rect">
            <a:avLst/>
          </a:prstGeom>
        </p:spPr>
      </p:pic>
      <p:cxnSp>
        <p:nvCxnSpPr>
          <p:cNvPr id="30" name="直接连接符 29">
            <a:extLst>
              <a:ext uri="{FF2B5EF4-FFF2-40B4-BE49-F238E27FC236}">
                <a16:creationId xmlns:a16="http://schemas.microsoft.com/office/drawing/2014/main" id="{F16142FF-E8AC-BE1D-8F68-2A2900D31619}"/>
              </a:ext>
            </a:extLst>
          </p:cNvPr>
          <p:cNvCxnSpPr>
            <a:cxnSpLocks/>
          </p:cNvCxnSpPr>
          <p:nvPr/>
        </p:nvCxnSpPr>
        <p:spPr>
          <a:xfrm>
            <a:off x="6752493" y="2938242"/>
            <a:ext cx="0" cy="3611315"/>
          </a:xfrm>
          <a:prstGeom prst="line">
            <a:avLst/>
          </a:prstGeom>
        </p:spPr>
        <p:style>
          <a:lnRef idx="3">
            <a:schemeClr val="dk1"/>
          </a:lnRef>
          <a:fillRef idx="0">
            <a:schemeClr val="dk1"/>
          </a:fillRef>
          <a:effectRef idx="2">
            <a:schemeClr val="dk1"/>
          </a:effectRef>
          <a:fontRef idx="minor">
            <a:schemeClr val="tx1"/>
          </a:fontRef>
        </p:style>
      </p:cxnSp>
      <p:sp>
        <p:nvSpPr>
          <p:cNvPr id="32" name="TextBox 13">
            <a:extLst>
              <a:ext uri="{FF2B5EF4-FFF2-40B4-BE49-F238E27FC236}">
                <a16:creationId xmlns:a16="http://schemas.microsoft.com/office/drawing/2014/main" id="{92907020-4426-66AE-8C90-5B29CD9E3037}"/>
              </a:ext>
            </a:extLst>
          </p:cNvPr>
          <p:cNvSpPr txBox="1"/>
          <p:nvPr/>
        </p:nvSpPr>
        <p:spPr>
          <a:xfrm>
            <a:off x="7139871" y="3217039"/>
            <a:ext cx="4478509" cy="2670411"/>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左上为设计的一代电路板，可以实现基础的功能，但是因为选型等问题出现了很多</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Bug</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，所以设计了左侧的二代电路板，加入了很多心得功能，并使其可以完成别的任务，不再局限于只有一个电机的情况。</a:t>
            </a:r>
            <a:endPar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defRPr/>
            </a:pP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并且由于一代板子对电机的驱动峰值只有</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4.6V</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左右，转速较慢，选用</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TC118S</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进行驱动，可以使电机驱动更加细腻。</a:t>
            </a:r>
          </a:p>
        </p:txBody>
      </p:sp>
    </p:spTree>
    <p:extLst>
      <p:ext uri="{BB962C8B-B14F-4D97-AF65-F5344CB8AC3E}">
        <p14:creationId xmlns:p14="http://schemas.microsoft.com/office/powerpoint/2010/main" val="1634551333"/>
      </p:ext>
    </p:extLst>
  </p:cSld>
  <p:clrMapOvr>
    <a:masterClrMapping/>
  </p:clrMapOvr>
  <p:transition advTm="2153">
    <p:zoom/>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1588</Words>
  <Application>Microsoft Office PowerPoint</Application>
  <PresentationFormat>宽屏</PresentationFormat>
  <Paragraphs>107</Paragraphs>
  <Slides>17</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等线</vt:lpstr>
      <vt:lpstr>华康俪金黑W8(P)</vt:lpstr>
      <vt:lpstr>华文仿宋</vt:lpstr>
      <vt:lpstr>隶书</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朱 翰宸</cp:lastModifiedBy>
  <cp:revision>107</cp:revision>
  <dcterms:created xsi:type="dcterms:W3CDTF">2017-07-26T12:37:00Z</dcterms:created>
  <dcterms:modified xsi:type="dcterms:W3CDTF">2022-05-29T16:00:00Z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